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51" r:id="rId2"/>
    <p:sldMasterId id="2147483653" r:id="rId3"/>
  </p:sldMasterIdLst>
  <p:sldIdLst>
    <p:sldId id="256" r:id="rId4"/>
    <p:sldId id="261" r:id="rId5"/>
    <p:sldId id="340" r:id="rId6"/>
    <p:sldId id="264" r:id="rId7"/>
    <p:sldId id="262" r:id="rId8"/>
    <p:sldId id="332" r:id="rId9"/>
    <p:sldId id="265" r:id="rId10"/>
    <p:sldId id="305" r:id="rId11"/>
    <p:sldId id="289" r:id="rId12"/>
    <p:sldId id="331" r:id="rId13"/>
    <p:sldId id="307" r:id="rId14"/>
    <p:sldId id="285" r:id="rId15"/>
    <p:sldId id="304" r:id="rId16"/>
    <p:sldId id="292" r:id="rId17"/>
    <p:sldId id="290" r:id="rId18"/>
    <p:sldId id="333" r:id="rId19"/>
    <p:sldId id="334" r:id="rId20"/>
    <p:sldId id="335" r:id="rId21"/>
    <p:sldId id="336" r:id="rId22"/>
    <p:sldId id="337" r:id="rId23"/>
    <p:sldId id="338" r:id="rId24"/>
    <p:sldId id="339" r:id="rId25"/>
    <p:sldId id="308" r:id="rId26"/>
    <p:sldId id="309" r:id="rId27"/>
    <p:sldId id="310" r:id="rId28"/>
    <p:sldId id="311" r:id="rId29"/>
    <p:sldId id="314" r:id="rId30"/>
    <p:sldId id="315" r:id="rId31"/>
    <p:sldId id="321" r:id="rId32"/>
    <p:sldId id="322" r:id="rId33"/>
    <p:sldId id="325" r:id="rId34"/>
    <p:sldId id="330" r:id="rId35"/>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D"/>
    <a:srgbClr val="85D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6" autoAdjust="0"/>
    <p:restoredTop sz="94434" autoAdjust="0"/>
  </p:normalViewPr>
  <p:slideViewPr>
    <p:cSldViewPr>
      <p:cViewPr varScale="1">
        <p:scale>
          <a:sx n="93" d="100"/>
          <a:sy n="93" d="100"/>
        </p:scale>
        <p:origin x="69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lumMod val="5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A</a:t>
          </a:r>
          <a:endParaRPr lang="en-JM" sz="1600" b="1" dirty="0">
            <a:solidFill>
              <a:schemeClr val="bg1"/>
            </a:solidFill>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C</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53563D61-A301-4644-8AE7-FCAFDA9A58AB}">
      <dgm:prSet phldrT="[Text]" custT="1"/>
      <dgm:spPr>
        <a:solidFill>
          <a:schemeClr val="accent4">
            <a:lumMod val="60000"/>
            <a:lumOff val="4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D</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85631E1F-364A-4A2A-9989-E896E5049557}">
      <dgm:prSet phldrT="[Text]" custT="1"/>
      <dgm:spPr>
        <a:solidFill>
          <a:schemeClr val="accent2">
            <a:lumMod val="75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B</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9BC44171-365F-452D-AE92-EBE2E89770BA}">
      <dgm:prSet phldrT="[Text]" custT="1"/>
      <dgm:spPr>
        <a:solidFill>
          <a:schemeClr val="accent5">
            <a:lumMod val="40000"/>
            <a:lumOff val="6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E</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FF5F2014-EE5D-4FD1-9103-39F792365AE5}" type="sibTrans" cxnId="{15D8F364-6809-49BA-A228-EAE95F4BE6B9}">
      <dgm:prSet/>
      <dgm:spPr/>
      <dgm:t>
        <a:bodyPr/>
        <a:lstStyle/>
        <a:p>
          <a:endParaRPr lang="en-JM">
            <a:solidFill>
              <a:schemeClr val="bg1"/>
            </a:solidFill>
          </a:endParaRPr>
        </a:p>
      </dgm:t>
    </dgm:pt>
    <dgm:pt modelId="{7679D3FA-0101-42D1-A23D-75BD8EF1DA28}" type="parTrans" cxnId="{15D8F364-6809-49BA-A228-EAE95F4BE6B9}">
      <dgm:prSet/>
      <dgm:spPr/>
      <dgm:t>
        <a:bodyPr/>
        <a:lstStyle/>
        <a:p>
          <a:endParaRPr lang="en-JM">
            <a:solidFill>
              <a:schemeClr val="bg1"/>
            </a:solidFill>
          </a:endParaRPr>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5"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5">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5">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3" presStyleCnt="5">
        <dgm:presLayoutVars>
          <dgm:chMax val="1"/>
          <dgm:bulletEnabled val="1"/>
        </dgm:presLayoutVars>
      </dgm:prSet>
      <dgm:spPr/>
      <dgm:t>
        <a:bodyPr/>
        <a:lstStyle/>
        <a:p>
          <a:endParaRPr lang="en-US"/>
        </a:p>
      </dgm:t>
    </dgm:pt>
    <dgm:pt modelId="{2E9D1362-172A-4369-8415-6E089FA67356}" type="pres">
      <dgm:prSet presAssocID="{53563D61-A301-4644-8AE7-FCAFDA9A58AB}" presName="levelTx" presStyleLbl="revTx" presStyleIdx="0" presStyleCnt="0">
        <dgm:presLayoutVars>
          <dgm:chMax val="1"/>
          <dgm:bulletEnabled val="1"/>
        </dgm:presLayoutVars>
      </dgm:prSet>
      <dgm:spPr/>
      <dgm:t>
        <a:bodyPr/>
        <a:lstStyle/>
        <a:p>
          <a:endParaRPr lang="en-US"/>
        </a:p>
      </dgm:t>
    </dgm:pt>
    <dgm:pt modelId="{E55855A1-EC9E-41EF-AA5C-B0A6C62BC58F}" type="pres">
      <dgm:prSet presAssocID="{9BC44171-365F-452D-AE92-EBE2E89770BA}" presName="Name8" presStyleCnt="0"/>
      <dgm:spPr/>
    </dgm:pt>
    <dgm:pt modelId="{285279A8-A2FF-4704-92DF-4753853CE322}" type="pres">
      <dgm:prSet presAssocID="{9BC44171-365F-452D-AE92-EBE2E89770BA}" presName="level" presStyleLbl="node1" presStyleIdx="4" presStyleCnt="5">
        <dgm:presLayoutVars>
          <dgm:chMax val="1"/>
          <dgm:bulletEnabled val="1"/>
        </dgm:presLayoutVars>
      </dgm:prSet>
      <dgm:spPr/>
      <dgm:t>
        <a:bodyPr/>
        <a:lstStyle/>
        <a:p>
          <a:endParaRPr lang="en-US"/>
        </a:p>
      </dgm:t>
    </dgm:pt>
    <dgm:pt modelId="{48B1057C-5EDF-4EC8-9A6B-B059EB7B0F8E}" type="pres">
      <dgm:prSet presAssocID="{9BC44171-365F-452D-AE92-EBE2E89770BA}" presName="levelTx" presStyleLbl="revTx" presStyleIdx="0" presStyleCnt="0">
        <dgm:presLayoutVars>
          <dgm:chMax val="1"/>
          <dgm:bulletEnabled val="1"/>
        </dgm:presLayoutVars>
      </dgm:prSet>
      <dgm:spPr/>
      <dgm:t>
        <a:bodyPr/>
        <a:lstStyle/>
        <a:p>
          <a:endParaRPr lang="en-US"/>
        </a:p>
      </dgm:t>
    </dgm:pt>
  </dgm:ptLst>
  <dgm:cxnLst>
    <dgm:cxn modelId="{689B59B0-BF9D-489D-8A96-D6B2CF499ABF}" srcId="{28FD3D57-F3BB-4E5E-B091-1500A3C92E81}" destId="{85631E1F-364A-4A2A-9989-E896E5049557}" srcOrd="1" destOrd="0" parTransId="{EBE3CA2F-C22D-4DAD-BBB2-CC29F3FBCF68}" sibTransId="{DC75A793-C6A2-4960-947A-450C2653BBC6}"/>
    <dgm:cxn modelId="{F2629F3A-4FE3-4B3E-B83D-0555BE7C8FBD}" type="presOf" srcId="{85631E1F-364A-4A2A-9989-E896E5049557}" destId="{3CE8FECB-ADC6-4195-8C29-ECF1EEE9F8FA}" srcOrd="0" destOrd="0" presId="urn:microsoft.com/office/officeart/2005/8/layout/pyramid1"/>
    <dgm:cxn modelId="{739B5CEA-1932-4053-852F-247E63691C79}" type="presOf" srcId="{9D67B1F7-C4FF-4E1E-94F4-69209A4E7C47}" destId="{753AA43A-5097-42D8-A3EF-20B11215D8F3}" srcOrd="0" destOrd="0" presId="urn:microsoft.com/office/officeart/2005/8/layout/pyramid1"/>
    <dgm:cxn modelId="{04570C11-0AAF-4105-B53C-59BDB2A1EB11}" type="presOf" srcId="{28FD3D57-F3BB-4E5E-B091-1500A3C92E81}" destId="{6346E340-6B27-47A2-93A8-AA7F0249167F}" srcOrd="0" destOrd="0" presId="urn:microsoft.com/office/officeart/2005/8/layout/pyramid1"/>
    <dgm:cxn modelId="{15D8F364-6809-49BA-A228-EAE95F4BE6B9}" srcId="{28FD3D57-F3BB-4E5E-B091-1500A3C92E81}" destId="{9BC44171-365F-452D-AE92-EBE2E89770BA}" srcOrd="4" destOrd="0" parTransId="{7679D3FA-0101-42D1-A23D-75BD8EF1DA28}" sibTransId="{FF5F2014-EE5D-4FD1-9103-39F792365AE5}"/>
    <dgm:cxn modelId="{685D1073-2D3C-412E-A123-0EF4D596743E}" srcId="{28FD3D57-F3BB-4E5E-B091-1500A3C92E81}" destId="{E924DC90-2427-4BE5-A522-6ACD4563EB45}" srcOrd="0" destOrd="0" parTransId="{9E545862-1292-4DB6-B36C-D6247532E625}" sibTransId="{BD5A33EB-119A-4BA7-8787-7DF55D1248BC}"/>
    <dgm:cxn modelId="{723E9675-955D-4A18-A032-DE43ECB85624}" type="presOf" srcId="{E924DC90-2427-4BE5-A522-6ACD4563EB45}" destId="{864F954D-81D4-4546-B08E-448FBA7A18FE}" srcOrd="0" destOrd="0" presId="urn:microsoft.com/office/officeart/2005/8/layout/pyramid1"/>
    <dgm:cxn modelId="{66D00D19-FA9D-4051-B6B5-B80F0AC47E4A}" type="presOf" srcId="{85631E1F-364A-4A2A-9989-E896E5049557}" destId="{DC549F7C-7B63-4EBA-944C-0C5CAC570546}" srcOrd="1" destOrd="0" presId="urn:microsoft.com/office/officeart/2005/8/layout/pyramid1"/>
    <dgm:cxn modelId="{33ED1854-A9ED-45DA-8913-7FC839AAB981}" type="presOf" srcId="{9BC44171-365F-452D-AE92-EBE2E89770BA}" destId="{285279A8-A2FF-4704-92DF-4753853CE322}" srcOrd="0" destOrd="0" presId="urn:microsoft.com/office/officeart/2005/8/layout/pyramid1"/>
    <dgm:cxn modelId="{A88E4273-F7D4-48AF-943F-7FA4DF9C2606}" type="presOf" srcId="{E924DC90-2427-4BE5-A522-6ACD4563EB45}" destId="{A8AE7F33-3372-4D78-96A6-FD2B204E9D9D}" srcOrd="1" destOrd="0" presId="urn:microsoft.com/office/officeart/2005/8/layout/pyramid1"/>
    <dgm:cxn modelId="{F3697A49-7026-40CE-A2B9-71761A0223E3}" srcId="{28FD3D57-F3BB-4E5E-B091-1500A3C92E81}" destId="{53563D61-A301-4644-8AE7-FCAFDA9A58AB}" srcOrd="3" destOrd="0" parTransId="{B60323EE-B859-4184-88BB-62221AE106AB}" sibTransId="{426A8813-506E-429E-87DB-53AA3F5535D1}"/>
    <dgm:cxn modelId="{1263D722-8372-4789-B9F5-BFD8D9C870F1}" srcId="{28FD3D57-F3BB-4E5E-B091-1500A3C92E81}" destId="{9D67B1F7-C4FF-4E1E-94F4-69209A4E7C47}" srcOrd="2" destOrd="0" parTransId="{BD4D3042-AB5C-4E8F-B8BE-BC3A20988EB3}" sibTransId="{B379D14A-425C-47B8-B779-1E5D839E4BC8}"/>
    <dgm:cxn modelId="{BD1903A1-E006-4340-B4CF-7CD782490A38}" type="presOf" srcId="{53563D61-A301-4644-8AE7-FCAFDA9A58AB}" destId="{E6279944-4AC5-4561-B5D0-64EE0E57E695}" srcOrd="0" destOrd="0" presId="urn:microsoft.com/office/officeart/2005/8/layout/pyramid1"/>
    <dgm:cxn modelId="{AE3EB5FA-4927-4388-BD48-8F9079826EFA}" type="presOf" srcId="{9BC44171-365F-452D-AE92-EBE2E89770BA}" destId="{48B1057C-5EDF-4EC8-9A6B-B059EB7B0F8E}" srcOrd="1" destOrd="0" presId="urn:microsoft.com/office/officeart/2005/8/layout/pyramid1"/>
    <dgm:cxn modelId="{8FDB5E6D-661C-41AC-9FA0-91D3F8FFD6D9}" type="presOf" srcId="{9D67B1F7-C4FF-4E1E-94F4-69209A4E7C47}" destId="{7E617F38-6BB2-4E03-8198-FF7E7F898924}" srcOrd="1" destOrd="0" presId="urn:microsoft.com/office/officeart/2005/8/layout/pyramid1"/>
    <dgm:cxn modelId="{31A5E032-4767-484E-9516-2D6EC1BAC818}" type="presOf" srcId="{53563D61-A301-4644-8AE7-FCAFDA9A58AB}" destId="{2E9D1362-172A-4369-8415-6E089FA67356}" srcOrd="1" destOrd="0" presId="urn:microsoft.com/office/officeart/2005/8/layout/pyramid1"/>
    <dgm:cxn modelId="{724B3B8E-5A8F-455C-8CB0-246FA07650C9}" type="presParOf" srcId="{6346E340-6B27-47A2-93A8-AA7F0249167F}" destId="{8351BCDF-D287-464A-AB10-4261CFFC4E79}" srcOrd="0" destOrd="0" presId="urn:microsoft.com/office/officeart/2005/8/layout/pyramid1"/>
    <dgm:cxn modelId="{B83998B2-F33F-4A19-AA8B-C12ABE92F459}" type="presParOf" srcId="{8351BCDF-D287-464A-AB10-4261CFFC4E79}" destId="{864F954D-81D4-4546-B08E-448FBA7A18FE}" srcOrd="0" destOrd="0" presId="urn:microsoft.com/office/officeart/2005/8/layout/pyramid1"/>
    <dgm:cxn modelId="{FF697D92-14FA-49DE-854A-3B45160627C8}" type="presParOf" srcId="{8351BCDF-D287-464A-AB10-4261CFFC4E79}" destId="{A8AE7F33-3372-4D78-96A6-FD2B204E9D9D}" srcOrd="1" destOrd="0" presId="urn:microsoft.com/office/officeart/2005/8/layout/pyramid1"/>
    <dgm:cxn modelId="{6D9A8C80-BA20-44C0-99AE-EE8926DED6ED}" type="presParOf" srcId="{6346E340-6B27-47A2-93A8-AA7F0249167F}" destId="{45295FEF-34B7-47B0-80DB-E881F25871A9}" srcOrd="1" destOrd="0" presId="urn:microsoft.com/office/officeart/2005/8/layout/pyramid1"/>
    <dgm:cxn modelId="{8C832AED-0FDB-40CA-9B4E-8C02CD2D33C4}" type="presParOf" srcId="{45295FEF-34B7-47B0-80DB-E881F25871A9}" destId="{3CE8FECB-ADC6-4195-8C29-ECF1EEE9F8FA}" srcOrd="0" destOrd="0" presId="urn:microsoft.com/office/officeart/2005/8/layout/pyramid1"/>
    <dgm:cxn modelId="{ACBFE7D8-DD9F-41BE-A1DD-16390180B717}" type="presParOf" srcId="{45295FEF-34B7-47B0-80DB-E881F25871A9}" destId="{DC549F7C-7B63-4EBA-944C-0C5CAC570546}" srcOrd="1" destOrd="0" presId="urn:microsoft.com/office/officeart/2005/8/layout/pyramid1"/>
    <dgm:cxn modelId="{2EDC6386-FD2E-4944-AD02-6C33BADDF850}" type="presParOf" srcId="{6346E340-6B27-47A2-93A8-AA7F0249167F}" destId="{BF7100C5-692A-476D-9242-E6DE2BFA407E}" srcOrd="2" destOrd="0" presId="urn:microsoft.com/office/officeart/2005/8/layout/pyramid1"/>
    <dgm:cxn modelId="{9F690A36-CAD6-4D83-A70F-6D713D279C68}" type="presParOf" srcId="{BF7100C5-692A-476D-9242-E6DE2BFA407E}" destId="{753AA43A-5097-42D8-A3EF-20B11215D8F3}" srcOrd="0" destOrd="0" presId="urn:microsoft.com/office/officeart/2005/8/layout/pyramid1"/>
    <dgm:cxn modelId="{5F0851C6-5FFF-49BF-8B49-C965411D433D}" type="presParOf" srcId="{BF7100C5-692A-476D-9242-E6DE2BFA407E}" destId="{7E617F38-6BB2-4E03-8198-FF7E7F898924}" srcOrd="1" destOrd="0" presId="urn:microsoft.com/office/officeart/2005/8/layout/pyramid1"/>
    <dgm:cxn modelId="{2A13AAA8-9828-4015-BBB7-DE44145677B4}" type="presParOf" srcId="{6346E340-6B27-47A2-93A8-AA7F0249167F}" destId="{29C42FD2-6503-4F77-8487-9B33E0527141}" srcOrd="3" destOrd="0" presId="urn:microsoft.com/office/officeart/2005/8/layout/pyramid1"/>
    <dgm:cxn modelId="{00F821B7-D3E5-4C49-B208-956861463A6F}" type="presParOf" srcId="{29C42FD2-6503-4F77-8487-9B33E0527141}" destId="{E6279944-4AC5-4561-B5D0-64EE0E57E695}" srcOrd="0" destOrd="0" presId="urn:microsoft.com/office/officeart/2005/8/layout/pyramid1"/>
    <dgm:cxn modelId="{C91F242C-6B21-4D23-AA2B-248635A67730}" type="presParOf" srcId="{29C42FD2-6503-4F77-8487-9B33E0527141}" destId="{2E9D1362-172A-4369-8415-6E089FA67356}" srcOrd="1" destOrd="0" presId="urn:microsoft.com/office/officeart/2005/8/layout/pyramid1"/>
    <dgm:cxn modelId="{130A802C-F9E0-46A4-9B2E-CAB53EFCE87E}" type="presParOf" srcId="{6346E340-6B27-47A2-93A8-AA7F0249167F}" destId="{E55855A1-EC9E-41EF-AA5C-B0A6C62BC58F}" srcOrd="4" destOrd="0" presId="urn:microsoft.com/office/officeart/2005/8/layout/pyramid1"/>
    <dgm:cxn modelId="{BD156B57-D9E2-44F0-9AD7-4D9DF28539CB}" type="presParOf" srcId="{E55855A1-EC9E-41EF-AA5C-B0A6C62BC58F}" destId="{285279A8-A2FF-4704-92DF-4753853CE322}" srcOrd="0" destOrd="0" presId="urn:microsoft.com/office/officeart/2005/8/layout/pyramid1"/>
    <dgm:cxn modelId="{413DE596-B7D9-4866-8068-990990E67353}" type="presParOf" srcId="{E55855A1-EC9E-41EF-AA5C-B0A6C62BC58F}" destId="{48B1057C-5EDF-4EC8-9A6B-B059EB7B0F8E}"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05210"/>
            <a:ext cx="9144000" cy="522725"/>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27934"/>
            <a:ext cx="9144000" cy="288032"/>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45812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16533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795621" y="230919"/>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5613166" y="3399271"/>
            <a:ext cx="3293944"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3795621" y="1815095"/>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5621504" y="1814524"/>
            <a:ext cx="1468228"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7178918" y="230919"/>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37589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041" y="1313860"/>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81898"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560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3507854"/>
            <a:ext cx="9144000" cy="1635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54243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2699792" y="699542"/>
            <a:ext cx="3744416" cy="3744416"/>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253238"/>
            <a:ext cx="4572000"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26814"/>
            <a:ext cx="45720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2699792" y="699542"/>
            <a:ext cx="3744416" cy="3744416"/>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95536"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457713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773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49246" y="1275606"/>
            <a:ext cx="1648869" cy="1648869"/>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20790" y="1275606"/>
            <a:ext cx="1648869" cy="1648869"/>
          </a:xfrm>
          <a:prstGeom prst="ellipse">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792334" y="1275606"/>
            <a:ext cx="1648869" cy="1648869"/>
          </a:xfrm>
          <a:prstGeom prst="ellipse">
            <a:avLst/>
          </a:prstGeom>
          <a:solidFill>
            <a:schemeClr val="bg1">
              <a:lumMod val="95000"/>
            </a:schemeClr>
          </a:solidFill>
          <a:ln w="381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63879" y="1275606"/>
            <a:ext cx="1648869" cy="1648869"/>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5024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Rectangle 3"/>
          <p:cNvSpPr/>
          <p:nvPr userDrawn="1"/>
        </p:nvSpPr>
        <p:spPr>
          <a:xfrm>
            <a:off x="4572000" y="0"/>
            <a:ext cx="410445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0" y="1995686"/>
            <a:ext cx="9144000"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563139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1" r:id="rId3"/>
    <p:sldLayoutId id="2147483660" r:id="rId4"/>
    <p:sldLayoutId id="2147483662" r:id="rId5"/>
    <p:sldLayoutId id="2147483655" r:id="rId6"/>
    <p:sldLayoutId id="2147483663" r:id="rId7"/>
    <p:sldLayoutId id="2147483664" r:id="rId8"/>
    <p:sldLayoutId id="2147483668" r:id="rId9"/>
    <p:sldLayoutId id="2147483665" r:id="rId10"/>
    <p:sldLayoutId id="2147483670" r:id="rId11"/>
    <p:sldLayoutId id="2147483672" r:id="rId12"/>
    <p:sldLayoutId id="2147483656" r:id="rId13"/>
    <p:sldLayoutId id="2147483673" r:id="rId1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3363838"/>
            <a:ext cx="9144000" cy="1368152"/>
          </a:xfrm>
        </p:spPr>
        <p:txBody>
          <a:bodyPr/>
          <a:lstStyle/>
          <a:p>
            <a:pPr lvl="0"/>
            <a:r>
              <a:rPr lang="en-IN" altLang="ko-KR" sz="3600" dirty="0"/>
              <a:t>STUDENT STACK</a:t>
            </a:r>
            <a:endParaRPr lang="en-US" altLang="ko-KR" sz="3600" dirty="0"/>
          </a:p>
        </p:txBody>
      </p:sp>
      <p:sp>
        <p:nvSpPr>
          <p:cNvPr id="4" name="Text Placeholder 3"/>
          <p:cNvSpPr>
            <a:spLocks noGrp="1"/>
          </p:cNvSpPr>
          <p:nvPr>
            <p:ph type="body" sz="quarter" idx="11"/>
          </p:nvPr>
        </p:nvSpPr>
        <p:spPr/>
        <p:txBody>
          <a:bodyPr/>
          <a:lstStyle/>
          <a:p>
            <a:pPr>
              <a:spcBef>
                <a:spcPts val="0"/>
              </a:spcBef>
              <a:defRPr/>
            </a:pPr>
            <a:r>
              <a:rPr lang="en-US" altLang="ko-KR" dirty="0"/>
              <a:t>   </a:t>
            </a:r>
          </a:p>
        </p:txBody>
      </p:sp>
    </p:spTree>
    <p:extLst>
      <p:ext uri="{BB962C8B-B14F-4D97-AF65-F5344CB8AC3E}">
        <p14:creationId xmlns:p14="http://schemas.microsoft.com/office/powerpoint/2010/main" val="297184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Proposed Solutions</a:t>
            </a:r>
            <a:endParaRPr lang="ko-KR" altLang="en-US" dirty="0"/>
          </a:p>
        </p:txBody>
      </p:sp>
      <p:sp>
        <p:nvSpPr>
          <p:cNvPr id="3" name="Text Placeholder 2"/>
          <p:cNvSpPr>
            <a:spLocks noGrp="1"/>
          </p:cNvSpPr>
          <p:nvPr>
            <p:ph type="body" sz="quarter" idx="11"/>
          </p:nvPr>
        </p:nvSpPr>
        <p:spPr/>
        <p:txBody>
          <a:bodyPr/>
          <a:lstStyle/>
          <a:p>
            <a:pPr lvl="0"/>
            <a:r>
              <a:rPr lang="en-US" altLang="ko-KR" sz="2000" dirty="0"/>
              <a:t>We hereby provide some of the solutions of all the mentioned problems.</a:t>
            </a:r>
          </a:p>
        </p:txBody>
      </p:sp>
      <p:grpSp>
        <p:nvGrpSpPr>
          <p:cNvPr id="4" name="Group 16"/>
          <p:cNvGrpSpPr/>
          <p:nvPr/>
        </p:nvGrpSpPr>
        <p:grpSpPr>
          <a:xfrm>
            <a:off x="291786" y="1217902"/>
            <a:ext cx="8600695" cy="1032889"/>
            <a:chOff x="572117" y="2261067"/>
            <a:chExt cx="2436533" cy="655217"/>
          </a:xfrm>
        </p:grpSpPr>
        <p:sp>
          <p:nvSpPr>
            <p:cNvPr id="18" name="TextBox 17"/>
            <p:cNvSpPr txBox="1"/>
            <p:nvPr/>
          </p:nvSpPr>
          <p:spPr>
            <a:xfrm>
              <a:off x="572117" y="2261067"/>
              <a:ext cx="2436533" cy="292858"/>
            </a:xfrm>
            <a:prstGeom prst="rect">
              <a:avLst/>
            </a:prstGeom>
            <a:noFill/>
          </p:spPr>
          <p:txBody>
            <a:bodyPr wrap="square" rtlCol="0" anchor="ctr">
              <a:spAutoFit/>
            </a:bodyPr>
            <a:lstStyle/>
            <a:p>
              <a:r>
                <a:rPr lang="en-IN" altLang="ko-KR" sz="2400" b="1" dirty="0">
                  <a:solidFill>
                    <a:schemeClr val="accent3">
                      <a:lumMod val="75000"/>
                    </a:schemeClr>
                  </a:solidFill>
                  <a:cs typeface="Arial" pitchFamily="34" charset="0"/>
                </a:rPr>
                <a:t>Buyer will notified even if he is offline</a:t>
              </a:r>
              <a:endParaRPr lang="ko-KR" altLang="en-US" sz="2400" b="1" dirty="0">
                <a:solidFill>
                  <a:schemeClr val="accent3">
                    <a:lumMod val="75000"/>
                  </a:schemeClr>
                </a:solidFill>
                <a:cs typeface="Arial" pitchFamily="34" charset="0"/>
              </a:endParaRPr>
            </a:p>
          </p:txBody>
        </p:sp>
        <p:sp>
          <p:nvSpPr>
            <p:cNvPr id="19" name="TextBox 18"/>
            <p:cNvSpPr txBox="1"/>
            <p:nvPr/>
          </p:nvSpPr>
          <p:spPr>
            <a:xfrm>
              <a:off x="572117" y="2467234"/>
              <a:ext cx="2436533" cy="449050"/>
            </a:xfrm>
            <a:prstGeom prst="rect">
              <a:avLst/>
            </a:prstGeom>
            <a:noFill/>
          </p:spPr>
          <p:txBody>
            <a:bodyPr wrap="square" rtlCol="0" anchor="ctr">
              <a:spAutoFit/>
            </a:bodyPr>
            <a:lstStyle/>
            <a:p>
              <a:r>
                <a:rPr lang="en-US" altLang="ko-KR" sz="2000" dirty="0">
                  <a:solidFill>
                    <a:schemeClr val="tx1">
                      <a:lumMod val="75000"/>
                      <a:lumOff val="25000"/>
                    </a:schemeClr>
                  </a:solidFill>
                  <a:cs typeface="Arial" pitchFamily="34" charset="0"/>
                </a:rPr>
                <a:t>When buyer is offline he/she will notified through SMS that seller has approved his/her request.  </a:t>
              </a:r>
            </a:p>
          </p:txBody>
        </p:sp>
      </p:grpSp>
      <p:grpSp>
        <p:nvGrpSpPr>
          <p:cNvPr id="5" name="Group 25"/>
          <p:cNvGrpSpPr/>
          <p:nvPr/>
        </p:nvGrpSpPr>
        <p:grpSpPr>
          <a:xfrm>
            <a:off x="291786" y="2604739"/>
            <a:ext cx="8269193" cy="719150"/>
            <a:chOff x="-264176" y="4990703"/>
            <a:chExt cx="3769043" cy="719150"/>
          </a:xfrm>
        </p:grpSpPr>
        <p:sp>
          <p:nvSpPr>
            <p:cNvPr id="27" name="TextBox 26"/>
            <p:cNvSpPr txBox="1"/>
            <p:nvPr/>
          </p:nvSpPr>
          <p:spPr>
            <a:xfrm>
              <a:off x="-264176" y="4990703"/>
              <a:ext cx="3769043" cy="461665"/>
            </a:xfrm>
            <a:prstGeom prst="rect">
              <a:avLst/>
            </a:prstGeom>
            <a:noFill/>
          </p:spPr>
          <p:txBody>
            <a:bodyPr wrap="square" rtlCol="0" anchor="ctr">
              <a:spAutoFit/>
            </a:bodyPr>
            <a:lstStyle/>
            <a:p>
              <a:r>
                <a:rPr lang="en-IN" altLang="ko-KR" sz="2400" b="1" dirty="0">
                  <a:solidFill>
                    <a:schemeClr val="accent4">
                      <a:lumMod val="75000"/>
                    </a:schemeClr>
                  </a:solidFill>
                  <a:cs typeface="Arial" pitchFamily="34" charset="0"/>
                </a:rPr>
                <a:t>Quick search</a:t>
              </a:r>
              <a:endParaRPr lang="ko-KR" altLang="en-US" sz="2400" b="1" dirty="0">
                <a:solidFill>
                  <a:schemeClr val="accent4">
                    <a:lumMod val="75000"/>
                  </a:schemeClr>
                </a:solidFill>
                <a:cs typeface="Arial" pitchFamily="34" charset="0"/>
              </a:endParaRPr>
            </a:p>
          </p:txBody>
        </p:sp>
        <p:sp>
          <p:nvSpPr>
            <p:cNvPr id="28" name="TextBox 27"/>
            <p:cNvSpPr txBox="1"/>
            <p:nvPr/>
          </p:nvSpPr>
          <p:spPr>
            <a:xfrm>
              <a:off x="-264176" y="5001967"/>
              <a:ext cx="3769043" cy="707886"/>
            </a:xfrm>
            <a:prstGeom prst="rect">
              <a:avLst/>
            </a:prstGeom>
            <a:noFill/>
          </p:spPr>
          <p:txBody>
            <a:bodyPr wrap="square" rtlCol="0" anchor="ctr">
              <a:spAutoFit/>
            </a:bodyPr>
            <a:lstStyle/>
            <a:p>
              <a:endParaRPr lang="en-US" altLang="ko-KR" sz="2000" dirty="0">
                <a:solidFill>
                  <a:schemeClr val="accent3">
                    <a:lumMod val="75000"/>
                  </a:schemeClr>
                </a:solidFill>
                <a:cs typeface="Arial" pitchFamily="34" charset="0"/>
              </a:endParaRPr>
            </a:p>
            <a:p>
              <a:r>
                <a:rPr lang="en-IN" altLang="ko-KR" sz="2000" dirty="0">
                  <a:solidFill>
                    <a:schemeClr val="tx1">
                      <a:lumMod val="75000"/>
                      <a:lumOff val="25000"/>
                    </a:schemeClr>
                  </a:solidFill>
                  <a:cs typeface="Arial" pitchFamily="34" charset="0"/>
                </a:rPr>
                <a:t>No more scrolling , user can easily search product through search Bar</a:t>
              </a:r>
              <a:endParaRPr lang="en-US" altLang="ko-KR" sz="2000" dirty="0">
                <a:solidFill>
                  <a:schemeClr val="tx1">
                    <a:lumMod val="75000"/>
                    <a:lumOff val="25000"/>
                  </a:schemeClr>
                </a:solidFill>
                <a:cs typeface="Arial" pitchFamily="34" charset="0"/>
              </a:endParaRPr>
            </a:p>
          </p:txBody>
        </p:sp>
      </p:grpSp>
      <p:sp>
        <p:nvSpPr>
          <p:cNvPr id="21" name="TextBox 20">
            <a:extLst>
              <a:ext uri="{FF2B5EF4-FFF2-40B4-BE49-F238E27FC236}">
                <a16:creationId xmlns="" xmlns:a16="http://schemas.microsoft.com/office/drawing/2014/main" id="{DE242697-28A7-4F45-A8E3-31E6E71DFD5C}"/>
              </a:ext>
            </a:extLst>
          </p:cNvPr>
          <p:cNvSpPr txBox="1"/>
          <p:nvPr/>
        </p:nvSpPr>
        <p:spPr>
          <a:xfrm>
            <a:off x="291786" y="3819693"/>
            <a:ext cx="8168646" cy="923330"/>
          </a:xfrm>
          <a:prstGeom prst="rect">
            <a:avLst/>
          </a:prstGeom>
          <a:noFill/>
        </p:spPr>
        <p:txBody>
          <a:bodyPr wrap="square" rtlCol="0">
            <a:spAutoFit/>
          </a:bodyPr>
          <a:lstStyle/>
          <a:p>
            <a:endParaRPr lang="en-US" altLang="ko-KR" dirty="0">
              <a:solidFill>
                <a:schemeClr val="accent3">
                  <a:lumMod val="75000"/>
                </a:schemeClr>
              </a:solidFill>
              <a:cs typeface="Arial" pitchFamily="34" charset="0"/>
            </a:endParaRPr>
          </a:p>
          <a:p>
            <a:r>
              <a:rPr lang="en-IN" altLang="ko-KR" dirty="0">
                <a:solidFill>
                  <a:schemeClr val="tx1">
                    <a:lumMod val="75000"/>
                    <a:lumOff val="25000"/>
                  </a:schemeClr>
                </a:solidFill>
                <a:cs typeface="Arial" pitchFamily="34" charset="0"/>
              </a:rPr>
              <a:t>Books and stationary are classified in different categories so user can easily find out wish able product </a:t>
            </a:r>
            <a:endParaRPr lang="en-US" altLang="ko-KR" dirty="0">
              <a:solidFill>
                <a:schemeClr val="tx1">
                  <a:lumMod val="75000"/>
                  <a:lumOff val="25000"/>
                </a:schemeClr>
              </a:solidFill>
              <a:cs typeface="Arial" pitchFamily="34" charset="0"/>
            </a:endParaRPr>
          </a:p>
        </p:txBody>
      </p:sp>
      <p:sp>
        <p:nvSpPr>
          <p:cNvPr id="22" name="Rectangle 21">
            <a:extLst>
              <a:ext uri="{FF2B5EF4-FFF2-40B4-BE49-F238E27FC236}">
                <a16:creationId xmlns="" xmlns:a16="http://schemas.microsoft.com/office/drawing/2014/main" id="{5EA38E21-B1D3-4082-84ED-2FA9B3EB8989}"/>
              </a:ext>
            </a:extLst>
          </p:cNvPr>
          <p:cNvSpPr/>
          <p:nvPr/>
        </p:nvSpPr>
        <p:spPr>
          <a:xfrm>
            <a:off x="291786" y="3694763"/>
            <a:ext cx="2321469" cy="461665"/>
          </a:xfrm>
          <a:prstGeom prst="rect">
            <a:avLst/>
          </a:prstGeom>
        </p:spPr>
        <p:txBody>
          <a:bodyPr wrap="none">
            <a:spAutoFit/>
          </a:bodyPr>
          <a:lstStyle/>
          <a:p>
            <a:r>
              <a:rPr lang="en-IN" altLang="ko-KR" sz="2400" b="1" dirty="0">
                <a:solidFill>
                  <a:schemeClr val="accent4">
                    <a:lumMod val="75000"/>
                  </a:schemeClr>
                </a:solidFill>
                <a:cs typeface="Arial" pitchFamily="34" charset="0"/>
              </a:rPr>
              <a:t>Categorization</a:t>
            </a:r>
            <a:endParaRPr lang="ko-KR" altLang="en-US" sz="2400" b="1" dirty="0">
              <a:solidFill>
                <a:schemeClr val="accent4">
                  <a:lumMod val="75000"/>
                </a:schemeClr>
              </a:solidFill>
              <a:cs typeface="Arial" pitchFamily="34" charset="0"/>
            </a:endParaRPr>
          </a:p>
        </p:txBody>
      </p:sp>
    </p:spTree>
    <p:extLst>
      <p:ext uri="{BB962C8B-B14F-4D97-AF65-F5344CB8AC3E}">
        <p14:creationId xmlns:p14="http://schemas.microsoft.com/office/powerpoint/2010/main" val="4271012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 xmlns:a16="http://schemas.microsoft.com/office/drawing/2014/main" id="{5C89C6C5-CBB6-4E2F-9218-3F391D411B0C}"/>
              </a:ext>
            </a:extLst>
          </p:cNvPr>
          <p:cNvSpPr txBox="1"/>
          <p:nvPr/>
        </p:nvSpPr>
        <p:spPr>
          <a:xfrm>
            <a:off x="107504" y="195486"/>
            <a:ext cx="5184576" cy="707886"/>
          </a:xfrm>
          <a:prstGeom prst="rect">
            <a:avLst/>
          </a:prstGeom>
          <a:noFill/>
        </p:spPr>
        <p:txBody>
          <a:bodyPr wrap="square" rtlCol="0" anchor="ctr">
            <a:spAutoFit/>
          </a:bodyPr>
          <a:lstStyle/>
          <a:p>
            <a:pPr algn="ctr"/>
            <a:r>
              <a:rPr lang="en-IN" sz="4000" dirty="0">
                <a:latin typeface="Times New Roman" panose="02020603050405020304" pitchFamily="18" charset="0"/>
                <a:cs typeface="Times New Roman" panose="02020603050405020304" pitchFamily="18" charset="0"/>
              </a:rPr>
              <a:t>How it works?</a:t>
            </a:r>
            <a:endParaRPr lang="en-US" sz="4000" dirty="0">
              <a:latin typeface="Times New Roman" panose="02020603050405020304" pitchFamily="18" charset="0"/>
              <a:cs typeface="Times New Roman" panose="02020603050405020304" pitchFamily="18" charset="0"/>
            </a:endParaRPr>
          </a:p>
        </p:txBody>
      </p:sp>
      <p:pic>
        <p:nvPicPr>
          <p:cNvPr id="1026" name="Picture 2" descr="F:\REPORT ROUGH\flow.png"/>
          <p:cNvPicPr>
            <a:picLocks noChangeAspect="1" noChangeArrowheads="1"/>
          </p:cNvPicPr>
          <p:nvPr/>
        </p:nvPicPr>
        <p:blipFill>
          <a:blip r:embed="rId2"/>
          <a:srcRect/>
          <a:stretch>
            <a:fillRect/>
          </a:stretch>
        </p:blipFill>
        <p:spPr bwMode="auto">
          <a:xfrm>
            <a:off x="1547664" y="1139962"/>
            <a:ext cx="5786477" cy="4000528"/>
          </a:xfrm>
          <a:prstGeom prst="rect">
            <a:avLst/>
          </a:prstGeom>
          <a:noFill/>
        </p:spPr>
      </p:pic>
    </p:spTree>
    <p:extLst>
      <p:ext uri="{BB962C8B-B14F-4D97-AF65-F5344CB8AC3E}">
        <p14:creationId xmlns:p14="http://schemas.microsoft.com/office/powerpoint/2010/main" val="2322587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MODULES</a:t>
            </a:r>
            <a:endParaRPr lang="ko-KR" altLang="en-US" dirty="0"/>
          </a:p>
        </p:txBody>
      </p:sp>
      <p:sp>
        <p:nvSpPr>
          <p:cNvPr id="3" name="Text Placeholder 2"/>
          <p:cNvSpPr>
            <a:spLocks noGrp="1"/>
          </p:cNvSpPr>
          <p:nvPr>
            <p:ph type="body" sz="quarter" idx="11"/>
          </p:nvPr>
        </p:nvSpPr>
        <p:spPr/>
        <p:txBody>
          <a:bodyPr/>
          <a:lstStyle/>
          <a:p>
            <a:pPr lvl="0"/>
            <a:r>
              <a:rPr lang="en-US" altLang="ko-KR" sz="1600" dirty="0"/>
              <a:t>A module is a software component or part of a program that contains one or more routines.</a:t>
            </a:r>
          </a:p>
        </p:txBody>
      </p:sp>
      <p:sp>
        <p:nvSpPr>
          <p:cNvPr id="30" name="Teardrop 29"/>
          <p:cNvSpPr/>
          <p:nvPr/>
        </p:nvSpPr>
        <p:spPr>
          <a:xfrm rot="8057252">
            <a:off x="6219742" y="1385816"/>
            <a:ext cx="1692000" cy="1692000"/>
          </a:xfrm>
          <a:prstGeom prst="teardrop">
            <a:avLst/>
          </a:prstGeom>
          <a:solidFill>
            <a:schemeClr val="accent5">
              <a:lumMod val="60000"/>
              <a:lumOff val="4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6309742" y="1495124"/>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ardrop 31"/>
          <p:cNvSpPr/>
          <p:nvPr/>
        </p:nvSpPr>
        <p:spPr>
          <a:xfrm rot="8052391">
            <a:off x="3726000" y="1373283"/>
            <a:ext cx="1692000" cy="1692000"/>
          </a:xfrm>
          <a:prstGeom prst="teardrop">
            <a:avLst/>
          </a:prstGeom>
          <a:solidFill>
            <a:schemeClr val="accent4">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3807465" y="1465474"/>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34" name="Teardrop 33"/>
          <p:cNvSpPr/>
          <p:nvPr/>
        </p:nvSpPr>
        <p:spPr>
          <a:xfrm rot="8120720">
            <a:off x="1071329" y="1377680"/>
            <a:ext cx="1692000" cy="1692000"/>
          </a:xfrm>
          <a:prstGeom prst="teardrop">
            <a:avLst/>
          </a:prstGeom>
          <a:solidFill>
            <a:schemeClr val="accent4">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Oval 34"/>
          <p:cNvSpPr/>
          <p:nvPr/>
        </p:nvSpPr>
        <p:spPr>
          <a:xfrm>
            <a:off x="1146145" y="1467680"/>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2800" dirty="0">
              <a:solidFill>
                <a:schemeClr val="tx1">
                  <a:lumMod val="65000"/>
                  <a:lumOff val="35000"/>
                </a:schemeClr>
              </a:solidFill>
            </a:endParaRPr>
          </a:p>
        </p:txBody>
      </p:sp>
      <p:sp>
        <p:nvSpPr>
          <p:cNvPr id="36" name="TextBox 35"/>
          <p:cNvSpPr txBox="1"/>
          <p:nvPr/>
        </p:nvSpPr>
        <p:spPr>
          <a:xfrm>
            <a:off x="1244547" y="2232809"/>
            <a:ext cx="1315194" cy="553998"/>
          </a:xfrm>
          <a:prstGeom prst="rect">
            <a:avLst/>
          </a:prstGeom>
          <a:noFill/>
        </p:spPr>
        <p:txBody>
          <a:bodyPr wrap="square" rtlCol="0" anchor="ctr">
            <a:spAutoFit/>
          </a:bodyPr>
          <a:lstStyle/>
          <a:p>
            <a:pPr algn="ctr"/>
            <a:r>
              <a:rPr lang="en-IN" altLang="ko-KR" sz="1500" b="1" dirty="0">
                <a:solidFill>
                  <a:schemeClr val="tx1">
                    <a:lumMod val="75000"/>
                    <a:lumOff val="25000"/>
                  </a:schemeClr>
                </a:solidFill>
                <a:cs typeface="Arial" pitchFamily="34" charset="0"/>
              </a:rPr>
              <a:t>USER OR BUYER</a:t>
            </a:r>
            <a:endParaRPr lang="ko-KR" altLang="en-US" sz="1500" b="1" dirty="0">
              <a:solidFill>
                <a:schemeClr val="tx1">
                  <a:lumMod val="75000"/>
                  <a:lumOff val="25000"/>
                </a:schemeClr>
              </a:solidFill>
              <a:cs typeface="Arial" pitchFamily="34" charset="0"/>
            </a:endParaRPr>
          </a:p>
        </p:txBody>
      </p:sp>
      <p:sp>
        <p:nvSpPr>
          <p:cNvPr id="37" name="TextBox 36"/>
          <p:cNvSpPr txBox="1"/>
          <p:nvPr/>
        </p:nvSpPr>
        <p:spPr>
          <a:xfrm>
            <a:off x="3914403" y="2221474"/>
            <a:ext cx="1315194" cy="323165"/>
          </a:xfrm>
          <a:prstGeom prst="rect">
            <a:avLst/>
          </a:prstGeom>
          <a:noFill/>
        </p:spPr>
        <p:txBody>
          <a:bodyPr wrap="square" rtlCol="0" anchor="ctr">
            <a:spAutoFit/>
          </a:bodyPr>
          <a:lstStyle/>
          <a:p>
            <a:pPr algn="ctr"/>
            <a:r>
              <a:rPr lang="en-US" altLang="ko-KR" sz="1500" b="1" dirty="0">
                <a:solidFill>
                  <a:schemeClr val="tx1">
                    <a:lumMod val="75000"/>
                    <a:lumOff val="25000"/>
                  </a:schemeClr>
                </a:solidFill>
                <a:cs typeface="Arial" pitchFamily="34" charset="0"/>
              </a:rPr>
              <a:t>ADMIN</a:t>
            </a:r>
            <a:endParaRPr lang="ko-KR" altLang="en-US" sz="1500" b="1" dirty="0">
              <a:solidFill>
                <a:schemeClr val="tx1">
                  <a:lumMod val="75000"/>
                  <a:lumOff val="25000"/>
                </a:schemeClr>
              </a:solidFill>
              <a:cs typeface="Arial" pitchFamily="34" charset="0"/>
            </a:endParaRPr>
          </a:p>
        </p:txBody>
      </p:sp>
      <p:sp>
        <p:nvSpPr>
          <p:cNvPr id="38" name="TextBox 37"/>
          <p:cNvSpPr txBox="1"/>
          <p:nvPr/>
        </p:nvSpPr>
        <p:spPr>
          <a:xfrm>
            <a:off x="6408145" y="2250478"/>
            <a:ext cx="1315194" cy="307777"/>
          </a:xfrm>
          <a:prstGeom prst="rect">
            <a:avLst/>
          </a:prstGeom>
          <a:noFill/>
        </p:spPr>
        <p:txBody>
          <a:bodyPr wrap="square" rtlCol="0" anchor="ctr">
            <a:spAutoFit/>
          </a:bodyPr>
          <a:lstStyle/>
          <a:p>
            <a:pPr algn="ctr"/>
            <a:r>
              <a:rPr lang="en-IN" altLang="ko-KR" sz="1400" b="1" dirty="0">
                <a:solidFill>
                  <a:schemeClr val="tx1">
                    <a:lumMod val="75000"/>
                    <a:lumOff val="25000"/>
                  </a:schemeClr>
                </a:solidFill>
                <a:cs typeface="Arial" pitchFamily="34" charset="0"/>
              </a:rPr>
              <a:t>SELLER</a:t>
            </a:r>
            <a:endParaRPr lang="ko-KR" altLang="en-US" sz="1400" b="1" dirty="0">
              <a:solidFill>
                <a:schemeClr val="tx1">
                  <a:lumMod val="75000"/>
                  <a:lumOff val="25000"/>
                </a:schemeClr>
              </a:solidFill>
              <a:cs typeface="Arial" pitchFamily="34" charset="0"/>
            </a:endParaRPr>
          </a:p>
        </p:txBody>
      </p:sp>
      <p:grpSp>
        <p:nvGrpSpPr>
          <p:cNvPr id="40" name="Group 39"/>
          <p:cNvGrpSpPr/>
          <p:nvPr/>
        </p:nvGrpSpPr>
        <p:grpSpPr>
          <a:xfrm>
            <a:off x="785786" y="3434173"/>
            <a:ext cx="1995639" cy="1585849"/>
            <a:chOff x="848824" y="3219822"/>
            <a:chExt cx="1743377" cy="1585849"/>
          </a:xfrm>
        </p:grpSpPr>
        <p:sp>
          <p:nvSpPr>
            <p:cNvPr id="41" name="TextBox 40"/>
            <p:cNvSpPr txBox="1"/>
            <p:nvPr/>
          </p:nvSpPr>
          <p:spPr>
            <a:xfrm>
              <a:off x="848824" y="3219822"/>
              <a:ext cx="1728192" cy="307777"/>
            </a:xfrm>
            <a:prstGeom prst="rect">
              <a:avLst/>
            </a:prstGeom>
            <a:noFill/>
          </p:spPr>
          <p:txBody>
            <a:bodyPr wrap="square" rtlCol="0" anchor="ctr">
              <a:spAutoFit/>
            </a:bodyPr>
            <a:lstStyle/>
            <a:p>
              <a:pPr algn="ctr"/>
              <a:r>
                <a:rPr lang="en-IN" altLang="ko-KR" sz="1400" b="1" dirty="0">
                  <a:solidFill>
                    <a:schemeClr val="tx1">
                      <a:lumMod val="75000"/>
                      <a:lumOff val="25000"/>
                    </a:schemeClr>
                  </a:solidFill>
                  <a:cs typeface="Calibri" pitchFamily="34" charset="0"/>
                </a:rPr>
                <a:t>BUYER</a:t>
              </a:r>
              <a:endParaRPr lang="ko-KR" altLang="en-US" sz="1400" b="1" dirty="0">
                <a:solidFill>
                  <a:schemeClr val="tx1">
                    <a:lumMod val="75000"/>
                    <a:lumOff val="25000"/>
                  </a:schemeClr>
                </a:solidFill>
                <a:cs typeface="Calibri" pitchFamily="34" charset="0"/>
              </a:endParaRPr>
            </a:p>
          </p:txBody>
        </p:sp>
        <p:sp>
          <p:nvSpPr>
            <p:cNvPr id="42" name="TextBox 41"/>
            <p:cNvSpPr txBox="1"/>
            <p:nvPr/>
          </p:nvSpPr>
          <p:spPr>
            <a:xfrm>
              <a:off x="864009" y="3420676"/>
              <a:ext cx="1728192" cy="1384995"/>
            </a:xfrm>
            <a:prstGeom prst="rect">
              <a:avLst/>
            </a:prstGeom>
            <a:noFill/>
          </p:spPr>
          <p:txBody>
            <a:bodyPr wrap="square" rtlCol="0" anchor="ctr">
              <a:spAutoFit/>
            </a:bodyPr>
            <a:lstStyle/>
            <a:p>
              <a:pPr algn="ctr"/>
              <a:r>
                <a:rPr lang="en-US" altLang="ko-KR" sz="1400" dirty="0">
                  <a:solidFill>
                    <a:schemeClr val="tx1">
                      <a:lumMod val="75000"/>
                      <a:lumOff val="25000"/>
                    </a:schemeClr>
                  </a:solidFill>
                </a:rPr>
                <a:t>A User is an individual that purchase the books or get the services by a portal, senior student, alumni, faculties.</a:t>
              </a:r>
            </a:p>
          </p:txBody>
        </p:sp>
      </p:grpSp>
      <p:grpSp>
        <p:nvGrpSpPr>
          <p:cNvPr id="46" name="Group 45"/>
          <p:cNvGrpSpPr/>
          <p:nvPr/>
        </p:nvGrpSpPr>
        <p:grpSpPr>
          <a:xfrm>
            <a:off x="3699368" y="3428149"/>
            <a:ext cx="1728192" cy="998240"/>
            <a:chOff x="4660930" y="3219822"/>
            <a:chExt cx="1728192" cy="998240"/>
          </a:xfrm>
        </p:grpSpPr>
        <p:sp>
          <p:nvSpPr>
            <p:cNvPr id="47" name="TextBox 46"/>
            <p:cNvSpPr txBox="1"/>
            <p:nvPr/>
          </p:nvSpPr>
          <p:spPr>
            <a:xfrm>
              <a:off x="4660930" y="3219822"/>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ADMIN</a:t>
              </a:r>
              <a:endParaRPr lang="ko-KR" altLang="en-US" sz="1400" b="1" dirty="0">
                <a:solidFill>
                  <a:schemeClr val="tx1">
                    <a:lumMod val="75000"/>
                    <a:lumOff val="25000"/>
                  </a:schemeClr>
                </a:solidFill>
                <a:cs typeface="Calibri" pitchFamily="34" charset="0"/>
              </a:endParaRPr>
            </a:p>
          </p:txBody>
        </p:sp>
        <p:sp>
          <p:nvSpPr>
            <p:cNvPr id="48" name="TextBox 47"/>
            <p:cNvSpPr txBox="1"/>
            <p:nvPr/>
          </p:nvSpPr>
          <p:spPr>
            <a:xfrm>
              <a:off x="4660930" y="3479398"/>
              <a:ext cx="1728192" cy="738664"/>
            </a:xfrm>
            <a:prstGeom prst="rect">
              <a:avLst/>
            </a:prstGeom>
            <a:noFill/>
          </p:spPr>
          <p:txBody>
            <a:bodyPr wrap="square" rtlCol="0" anchor="ctr">
              <a:spAutoFit/>
            </a:bodyPr>
            <a:lstStyle/>
            <a:p>
              <a:pPr algn="ctr"/>
              <a:r>
                <a:rPr lang="en-US" altLang="ko-KR" sz="1400" dirty="0">
                  <a:solidFill>
                    <a:schemeClr val="tx1">
                      <a:lumMod val="75000"/>
                      <a:lumOff val="25000"/>
                    </a:schemeClr>
                  </a:solidFill>
                </a:rPr>
                <a:t>The administration of a portal.</a:t>
              </a:r>
            </a:p>
            <a:p>
              <a:pPr algn="ctr"/>
              <a:endParaRPr lang="en-US" altLang="ko-KR" sz="1400" dirty="0">
                <a:solidFill>
                  <a:schemeClr val="tx1">
                    <a:lumMod val="75000"/>
                    <a:lumOff val="25000"/>
                  </a:schemeClr>
                </a:solidFill>
              </a:endParaRPr>
            </a:p>
          </p:txBody>
        </p:sp>
      </p:grpSp>
      <p:grpSp>
        <p:nvGrpSpPr>
          <p:cNvPr id="49" name="Group 48"/>
          <p:cNvGrpSpPr/>
          <p:nvPr/>
        </p:nvGrpSpPr>
        <p:grpSpPr>
          <a:xfrm>
            <a:off x="6201646" y="3428149"/>
            <a:ext cx="1747584" cy="1429127"/>
            <a:chOff x="6566983" y="3219822"/>
            <a:chExt cx="1747584" cy="1429127"/>
          </a:xfrm>
        </p:grpSpPr>
        <p:sp>
          <p:nvSpPr>
            <p:cNvPr id="50" name="TextBox 49"/>
            <p:cNvSpPr txBox="1"/>
            <p:nvPr/>
          </p:nvSpPr>
          <p:spPr>
            <a:xfrm>
              <a:off x="6566983" y="3219822"/>
              <a:ext cx="1728192" cy="307777"/>
            </a:xfrm>
            <a:prstGeom prst="rect">
              <a:avLst/>
            </a:prstGeom>
            <a:noFill/>
          </p:spPr>
          <p:txBody>
            <a:bodyPr wrap="square" rtlCol="0" anchor="ctr">
              <a:spAutoFit/>
            </a:bodyPr>
            <a:lstStyle/>
            <a:p>
              <a:pPr algn="ctr"/>
              <a:r>
                <a:rPr lang="en-IN" altLang="ko-KR" sz="1400" b="1" dirty="0">
                  <a:solidFill>
                    <a:schemeClr val="tx1">
                      <a:lumMod val="75000"/>
                      <a:lumOff val="25000"/>
                    </a:schemeClr>
                  </a:solidFill>
                  <a:cs typeface="Calibri" pitchFamily="34" charset="0"/>
                </a:rPr>
                <a:t>SELLER</a:t>
              </a:r>
              <a:endParaRPr lang="ko-KR" altLang="en-US" sz="1400" b="1" dirty="0">
                <a:solidFill>
                  <a:schemeClr val="tx1">
                    <a:lumMod val="75000"/>
                    <a:lumOff val="25000"/>
                  </a:schemeClr>
                </a:solidFill>
                <a:cs typeface="Calibri" pitchFamily="34" charset="0"/>
              </a:endParaRPr>
            </a:p>
          </p:txBody>
        </p:sp>
        <p:sp>
          <p:nvSpPr>
            <p:cNvPr id="51" name="TextBox 50"/>
            <p:cNvSpPr txBox="1"/>
            <p:nvPr/>
          </p:nvSpPr>
          <p:spPr>
            <a:xfrm>
              <a:off x="6586375" y="3479398"/>
              <a:ext cx="1728192" cy="1169551"/>
            </a:xfrm>
            <a:prstGeom prst="rect">
              <a:avLst/>
            </a:prstGeom>
            <a:noFill/>
          </p:spPr>
          <p:txBody>
            <a:bodyPr wrap="square" rtlCol="0" anchor="ctr">
              <a:spAutoFit/>
            </a:bodyPr>
            <a:lstStyle/>
            <a:p>
              <a:pPr algn="ctr"/>
              <a:r>
                <a:rPr lang="en-IN" altLang="ko-KR" sz="1400" dirty="0">
                  <a:solidFill>
                    <a:schemeClr val="tx1">
                      <a:lumMod val="75000"/>
                      <a:lumOff val="25000"/>
                    </a:schemeClr>
                  </a:solidFill>
                </a:rPr>
                <a:t>All the people who sells the books in portal, senior student, alumni, faculties.</a:t>
              </a:r>
              <a:endParaRPr lang="en-US" altLang="ko-KR" sz="1400" dirty="0">
                <a:solidFill>
                  <a:schemeClr val="tx1">
                    <a:lumMod val="75000"/>
                    <a:lumOff val="25000"/>
                  </a:schemeClr>
                </a:solidFill>
              </a:endParaRPr>
            </a:p>
          </p:txBody>
        </p:sp>
      </p:grpSp>
      <p:sp>
        <p:nvSpPr>
          <p:cNvPr id="52" name="Rectangle 9"/>
          <p:cNvSpPr/>
          <p:nvPr/>
        </p:nvSpPr>
        <p:spPr>
          <a:xfrm>
            <a:off x="4379830" y="1797011"/>
            <a:ext cx="367269" cy="34379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30"/>
          <p:cNvSpPr/>
          <p:nvPr/>
        </p:nvSpPr>
        <p:spPr>
          <a:xfrm>
            <a:off x="1737618" y="1803612"/>
            <a:ext cx="329053" cy="32809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7"/>
          <p:cNvSpPr/>
          <p:nvPr/>
        </p:nvSpPr>
        <p:spPr>
          <a:xfrm>
            <a:off x="6870621" y="1803612"/>
            <a:ext cx="390242" cy="39024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4189945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4" name="TextBox 23">
            <a:extLst>
              <a:ext uri="{FF2B5EF4-FFF2-40B4-BE49-F238E27FC236}">
                <a16:creationId xmlns="" xmlns:a16="http://schemas.microsoft.com/office/drawing/2014/main" id="{5C89C6C5-CBB6-4E2F-9218-3F391D411B0C}"/>
              </a:ext>
            </a:extLst>
          </p:cNvPr>
          <p:cNvSpPr txBox="1"/>
          <p:nvPr/>
        </p:nvSpPr>
        <p:spPr>
          <a:xfrm>
            <a:off x="-612576" y="1910030"/>
            <a:ext cx="4250829" cy="1323439"/>
          </a:xfrm>
          <a:prstGeom prst="rect">
            <a:avLst/>
          </a:prstGeom>
          <a:noFill/>
        </p:spPr>
        <p:txBody>
          <a:bodyPr wrap="square" rtlCol="0" anchor="ctr">
            <a:spAutoFit/>
          </a:bodyPr>
          <a:lstStyle/>
          <a:p>
            <a:pPr algn="ctr"/>
            <a:r>
              <a:rPr lang="en-US" sz="4000" dirty="0">
                <a:latin typeface="Times New Roman" panose="02020603050405020304" pitchFamily="18" charset="0"/>
                <a:cs typeface="Times New Roman" panose="02020603050405020304" pitchFamily="18" charset="0"/>
              </a:rPr>
              <a:t>FLOW</a:t>
            </a:r>
          </a:p>
          <a:p>
            <a:pPr algn="ctr"/>
            <a:r>
              <a:rPr lang="en-US" sz="4000" dirty="0">
                <a:latin typeface="Times New Roman" panose="02020603050405020304" pitchFamily="18" charset="0"/>
                <a:cs typeface="Times New Roman" panose="02020603050405020304" pitchFamily="18" charset="0"/>
              </a:rPr>
              <a:t>DIAGRAM</a:t>
            </a:r>
          </a:p>
        </p:txBody>
      </p:sp>
      <p:pic>
        <p:nvPicPr>
          <p:cNvPr id="5" name="Picture 4"/>
          <p:cNvPicPr/>
          <p:nvPr/>
        </p:nvPicPr>
        <p:blipFill>
          <a:blip r:embed="rId3" cstate="print"/>
          <a:srcRect/>
          <a:stretch>
            <a:fillRect/>
          </a:stretch>
        </p:blipFill>
        <p:spPr bwMode="auto">
          <a:xfrm>
            <a:off x="4929190" y="0"/>
            <a:ext cx="4000496" cy="5143500"/>
          </a:xfrm>
          <a:prstGeom prst="rect">
            <a:avLst/>
          </a:prstGeom>
          <a:noFill/>
          <a:ln w="9525">
            <a:noFill/>
            <a:miter lim="800000"/>
            <a:headEnd/>
            <a:tailEnd/>
          </a:ln>
        </p:spPr>
      </p:pic>
    </p:spTree>
    <p:extLst>
      <p:ext uri="{BB962C8B-B14F-4D97-AF65-F5344CB8AC3E}">
        <p14:creationId xmlns:p14="http://schemas.microsoft.com/office/powerpoint/2010/main" val="3599904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17896"/>
            <a:ext cx="9144000" cy="576064"/>
          </a:xfrm>
        </p:spPr>
        <p:txBody>
          <a:bodyPr/>
          <a:lstStyle/>
          <a:p>
            <a:r>
              <a:rPr lang="en-US" altLang="ko-KR" sz="4000" dirty="0"/>
              <a:t>WORK DONE TILL NOW</a:t>
            </a:r>
            <a:endParaRPr lang="ko-KR" altLang="en-US" sz="4000" dirty="0"/>
          </a:p>
        </p:txBody>
      </p:sp>
      <p:graphicFrame>
        <p:nvGraphicFramePr>
          <p:cNvPr id="4" name="SmartArt Placeholder 13"/>
          <p:cNvGraphicFramePr>
            <a:graphicFrameLocks/>
          </p:cNvGraphicFramePr>
          <p:nvPr>
            <p:extLst>
              <p:ext uri="{D42A27DB-BD31-4B8C-83A1-F6EECF244321}">
                <p14:modId xmlns:p14="http://schemas.microsoft.com/office/powerpoint/2010/main" val="3058793517"/>
              </p:ext>
            </p:extLst>
          </p:nvPr>
        </p:nvGraphicFramePr>
        <p:xfrm>
          <a:off x="652454" y="1065600"/>
          <a:ext cx="3831054" cy="3760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직사각형 9"/>
          <p:cNvSpPr/>
          <p:nvPr/>
        </p:nvSpPr>
        <p:spPr>
          <a:xfrm>
            <a:off x="5137516" y="1163111"/>
            <a:ext cx="504055" cy="504000"/>
          </a:xfrm>
          <a:prstGeom prst="ellipse">
            <a:avLst/>
          </a:prstGeom>
          <a:solidFill>
            <a:schemeClr val="accent1">
              <a:lumMod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A</a:t>
            </a:r>
            <a:endParaRPr lang="ko-KR" altLang="en-US" b="1" dirty="0">
              <a:cs typeface="Arial" pitchFamily="34" charset="0"/>
            </a:endParaRPr>
          </a:p>
        </p:txBody>
      </p:sp>
      <p:sp>
        <p:nvSpPr>
          <p:cNvPr id="6" name="직사각형 15"/>
          <p:cNvSpPr/>
          <p:nvPr/>
        </p:nvSpPr>
        <p:spPr>
          <a:xfrm>
            <a:off x="5146171" y="1936262"/>
            <a:ext cx="504055" cy="504000"/>
          </a:xfrm>
          <a:prstGeom prst="ellipse">
            <a:avLst/>
          </a:prstGeom>
          <a:solidFill>
            <a:schemeClr val="accent2">
              <a:lumMod val="75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B</a:t>
            </a:r>
            <a:endParaRPr lang="ko-KR" altLang="en-US" b="1" dirty="0">
              <a:cs typeface="Arial" pitchFamily="34" charset="0"/>
            </a:endParaRPr>
          </a:p>
        </p:txBody>
      </p:sp>
      <p:sp>
        <p:nvSpPr>
          <p:cNvPr id="7" name="직사각형 17"/>
          <p:cNvSpPr/>
          <p:nvPr/>
        </p:nvSpPr>
        <p:spPr>
          <a:xfrm>
            <a:off x="5137516" y="2703239"/>
            <a:ext cx="504055" cy="504000"/>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C</a:t>
            </a:r>
            <a:endParaRPr lang="ko-KR" altLang="en-US" b="1" dirty="0">
              <a:cs typeface="Arial" pitchFamily="34" charset="0"/>
            </a:endParaRPr>
          </a:p>
        </p:txBody>
      </p:sp>
      <p:sp>
        <p:nvSpPr>
          <p:cNvPr id="8" name="직사각형 19"/>
          <p:cNvSpPr/>
          <p:nvPr/>
        </p:nvSpPr>
        <p:spPr>
          <a:xfrm>
            <a:off x="5141185" y="3470216"/>
            <a:ext cx="504055" cy="504000"/>
          </a:xfrm>
          <a:prstGeom prst="ellipse">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D</a:t>
            </a:r>
            <a:endParaRPr lang="ko-KR" altLang="en-US" b="1" dirty="0">
              <a:cs typeface="Arial" pitchFamily="34" charset="0"/>
            </a:endParaRPr>
          </a:p>
        </p:txBody>
      </p:sp>
      <p:sp>
        <p:nvSpPr>
          <p:cNvPr id="9" name="직사각형 21"/>
          <p:cNvSpPr/>
          <p:nvPr/>
        </p:nvSpPr>
        <p:spPr>
          <a:xfrm>
            <a:off x="5137516" y="4237193"/>
            <a:ext cx="504055" cy="504000"/>
          </a:xfrm>
          <a:prstGeom prst="ellipse">
            <a:avLst/>
          </a:prstGeom>
          <a:solidFill>
            <a:schemeClr val="accent5">
              <a:lumMod val="40000"/>
              <a:lumOff val="6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E</a:t>
            </a:r>
            <a:endParaRPr lang="ko-KR" altLang="en-US" b="1" dirty="0">
              <a:cs typeface="Arial" pitchFamily="34" charset="0"/>
            </a:endParaRPr>
          </a:p>
        </p:txBody>
      </p:sp>
      <p:cxnSp>
        <p:nvCxnSpPr>
          <p:cNvPr id="10" name="직선 연결선 2"/>
          <p:cNvCxnSpPr>
            <a:cxnSpLocks/>
          </p:cNvCxnSpPr>
          <p:nvPr/>
        </p:nvCxnSpPr>
        <p:spPr>
          <a:xfrm>
            <a:off x="2887698" y="1415111"/>
            <a:ext cx="2188358" cy="0"/>
          </a:xfrm>
          <a:prstGeom prst="line">
            <a:avLst/>
          </a:prstGeom>
          <a:ln w="19050">
            <a:solidFill>
              <a:schemeClr val="accent4">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직선 연결선 24"/>
          <p:cNvCxnSpPr/>
          <p:nvPr/>
        </p:nvCxnSpPr>
        <p:spPr>
          <a:xfrm>
            <a:off x="3375982" y="2211710"/>
            <a:ext cx="1656184" cy="0"/>
          </a:xfrm>
          <a:prstGeom prst="line">
            <a:avLst/>
          </a:prstGeom>
          <a:ln w="19050">
            <a:solidFill>
              <a:schemeClr val="accent5">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직선 연결선 25"/>
          <p:cNvCxnSpPr/>
          <p:nvPr/>
        </p:nvCxnSpPr>
        <p:spPr>
          <a:xfrm>
            <a:off x="3736022" y="2931790"/>
            <a:ext cx="1296144" cy="0"/>
          </a:xfrm>
          <a:prstGeom prst="line">
            <a:avLst/>
          </a:prstGeom>
          <a:ln w="19050">
            <a:solidFill>
              <a:schemeClr val="accent3"/>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26"/>
          <p:cNvCxnSpPr/>
          <p:nvPr/>
        </p:nvCxnSpPr>
        <p:spPr>
          <a:xfrm>
            <a:off x="4132166" y="3723878"/>
            <a:ext cx="900000" cy="0"/>
          </a:xfrm>
          <a:prstGeom prst="line">
            <a:avLst/>
          </a:prstGeom>
          <a:ln w="19050">
            <a:solidFill>
              <a:schemeClr val="accent4">
                <a:lumMod val="60000"/>
                <a:lumOff val="4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직선 연결선 27"/>
          <p:cNvCxnSpPr>
            <a:cxnSpLocks/>
          </p:cNvCxnSpPr>
          <p:nvPr/>
        </p:nvCxnSpPr>
        <p:spPr>
          <a:xfrm>
            <a:off x="4528110" y="4443958"/>
            <a:ext cx="504056" cy="0"/>
          </a:xfrm>
          <a:prstGeom prst="line">
            <a:avLst/>
          </a:prstGeom>
          <a:ln w="19050">
            <a:solidFill>
              <a:schemeClr val="accent5">
                <a:lumMod val="40000"/>
                <a:lumOff val="6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746224" y="1190057"/>
            <a:ext cx="2830257" cy="492443"/>
          </a:xfrm>
          <a:prstGeom prst="rect">
            <a:avLst/>
          </a:prstGeom>
          <a:noFill/>
        </p:spPr>
        <p:txBody>
          <a:bodyPr wrap="square" rtlCol="0" anchor="ctr">
            <a:spAutoFit/>
          </a:bodyPr>
          <a:lstStyle/>
          <a:p>
            <a:r>
              <a:rPr lang="en-US" altLang="ko-KR" sz="1300" b="1" dirty="0">
                <a:solidFill>
                  <a:schemeClr val="tx1">
                    <a:lumMod val="75000"/>
                    <a:lumOff val="25000"/>
                  </a:schemeClr>
                </a:solidFill>
                <a:cs typeface="Arial" pitchFamily="34" charset="0"/>
              </a:rPr>
              <a:t>Problem statement and Language has be selected.</a:t>
            </a:r>
            <a:endParaRPr lang="ko-KR" altLang="en-US" sz="1300" b="1" dirty="0">
              <a:solidFill>
                <a:schemeClr val="tx1">
                  <a:lumMod val="75000"/>
                  <a:lumOff val="25000"/>
                </a:schemeClr>
              </a:solidFill>
              <a:cs typeface="Arial" pitchFamily="34" charset="0"/>
            </a:endParaRPr>
          </a:p>
        </p:txBody>
      </p:sp>
      <p:sp>
        <p:nvSpPr>
          <p:cNvPr id="20" name="TextBox 19"/>
          <p:cNvSpPr txBox="1"/>
          <p:nvPr/>
        </p:nvSpPr>
        <p:spPr>
          <a:xfrm>
            <a:off x="5791907" y="1869253"/>
            <a:ext cx="2830257" cy="692497"/>
          </a:xfrm>
          <a:prstGeom prst="rect">
            <a:avLst/>
          </a:prstGeom>
          <a:noFill/>
        </p:spPr>
        <p:txBody>
          <a:bodyPr wrap="square" rtlCol="0" anchor="ctr">
            <a:spAutoFit/>
          </a:bodyPr>
          <a:lstStyle/>
          <a:p>
            <a:r>
              <a:rPr lang="en-US" altLang="ko-KR" sz="1300" b="1" dirty="0">
                <a:solidFill>
                  <a:schemeClr val="tx1">
                    <a:lumMod val="75000"/>
                    <a:lumOff val="25000"/>
                  </a:schemeClr>
                </a:solidFill>
                <a:cs typeface="Arial" pitchFamily="34" charset="0"/>
              </a:rPr>
              <a:t>The challenges have been shot-listed which are being facing in the current system.</a:t>
            </a:r>
            <a:endParaRPr lang="ko-KR" altLang="en-US" sz="1300" b="1" dirty="0">
              <a:solidFill>
                <a:schemeClr val="tx1">
                  <a:lumMod val="75000"/>
                  <a:lumOff val="25000"/>
                </a:schemeClr>
              </a:solidFill>
              <a:cs typeface="Arial" pitchFamily="34" charset="0"/>
            </a:endParaRPr>
          </a:p>
        </p:txBody>
      </p:sp>
      <p:sp>
        <p:nvSpPr>
          <p:cNvPr id="23" name="TextBox 22"/>
          <p:cNvSpPr txBox="1"/>
          <p:nvPr/>
        </p:nvSpPr>
        <p:spPr>
          <a:xfrm>
            <a:off x="5746223" y="2680156"/>
            <a:ext cx="2830257" cy="692497"/>
          </a:xfrm>
          <a:prstGeom prst="rect">
            <a:avLst/>
          </a:prstGeom>
          <a:noFill/>
        </p:spPr>
        <p:txBody>
          <a:bodyPr wrap="square" rtlCol="0" anchor="ctr">
            <a:spAutoFit/>
          </a:bodyPr>
          <a:lstStyle/>
          <a:p>
            <a:r>
              <a:rPr lang="en-US" altLang="ko-KR" sz="1300" b="1" dirty="0">
                <a:solidFill>
                  <a:schemeClr val="tx1">
                    <a:lumMod val="75000"/>
                    <a:lumOff val="25000"/>
                  </a:schemeClr>
                </a:solidFill>
                <a:cs typeface="Arial" pitchFamily="34" charset="0"/>
              </a:rPr>
              <a:t>Some of the solutions have been found and some from them some have been even implemented. </a:t>
            </a:r>
            <a:endParaRPr lang="ko-KR" altLang="en-US" sz="1300" b="1" dirty="0">
              <a:solidFill>
                <a:schemeClr val="tx1">
                  <a:lumMod val="75000"/>
                  <a:lumOff val="25000"/>
                </a:schemeClr>
              </a:solidFill>
              <a:cs typeface="Arial" pitchFamily="34" charset="0"/>
            </a:endParaRPr>
          </a:p>
        </p:txBody>
      </p:sp>
      <p:sp>
        <p:nvSpPr>
          <p:cNvPr id="26" name="TextBox 25"/>
          <p:cNvSpPr txBox="1"/>
          <p:nvPr/>
        </p:nvSpPr>
        <p:spPr>
          <a:xfrm>
            <a:off x="5746222" y="3432068"/>
            <a:ext cx="2830257" cy="692497"/>
          </a:xfrm>
          <a:prstGeom prst="rect">
            <a:avLst/>
          </a:prstGeom>
          <a:noFill/>
        </p:spPr>
        <p:txBody>
          <a:bodyPr wrap="square" rtlCol="0" anchor="ctr">
            <a:spAutoFit/>
          </a:bodyPr>
          <a:lstStyle/>
          <a:p>
            <a:r>
              <a:rPr lang="en-US" altLang="ko-KR" sz="1300" b="1" dirty="0">
                <a:solidFill>
                  <a:schemeClr val="tx1">
                    <a:lumMod val="75000"/>
                    <a:lumOff val="25000"/>
                  </a:schemeClr>
                </a:solidFill>
                <a:cs typeface="Arial" pitchFamily="34" charset="0"/>
              </a:rPr>
              <a:t>Work has been distributed individually and everyone started to indulged in it accordingly.</a:t>
            </a:r>
            <a:endParaRPr lang="ko-KR" altLang="en-US" sz="1300" b="1" dirty="0">
              <a:solidFill>
                <a:schemeClr val="tx1">
                  <a:lumMod val="75000"/>
                  <a:lumOff val="25000"/>
                </a:schemeClr>
              </a:solidFill>
              <a:cs typeface="Arial" pitchFamily="34" charset="0"/>
            </a:endParaRPr>
          </a:p>
        </p:txBody>
      </p:sp>
      <p:sp>
        <p:nvSpPr>
          <p:cNvPr id="29" name="TextBox 28"/>
          <p:cNvSpPr txBox="1"/>
          <p:nvPr/>
        </p:nvSpPr>
        <p:spPr>
          <a:xfrm>
            <a:off x="5746223" y="4242971"/>
            <a:ext cx="2830257" cy="492443"/>
          </a:xfrm>
          <a:prstGeom prst="rect">
            <a:avLst/>
          </a:prstGeom>
          <a:noFill/>
        </p:spPr>
        <p:txBody>
          <a:bodyPr wrap="square" rtlCol="0" anchor="ctr">
            <a:spAutoFit/>
          </a:bodyPr>
          <a:lstStyle/>
          <a:p>
            <a:r>
              <a:rPr lang="en-US" altLang="ko-KR" sz="1300" b="1" dirty="0">
                <a:solidFill>
                  <a:schemeClr val="tx1">
                    <a:lumMod val="75000"/>
                    <a:lumOff val="25000"/>
                  </a:schemeClr>
                </a:solidFill>
                <a:cs typeface="Arial" pitchFamily="34" charset="0"/>
              </a:rPr>
              <a:t>Planning, plotting, report, etc. are being discussed</a:t>
            </a:r>
            <a:endParaRPr lang="ko-KR" altLang="en-US" sz="13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515669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 OUR MIND</a:t>
            </a:r>
            <a:endParaRPr lang="ko-KR" altLang="en-US" dirty="0"/>
          </a:p>
        </p:txBody>
      </p:sp>
      <p:sp>
        <p:nvSpPr>
          <p:cNvPr id="3" name="Text Placeholder 2"/>
          <p:cNvSpPr>
            <a:spLocks noGrp="1"/>
          </p:cNvSpPr>
          <p:nvPr>
            <p:ph type="body" sz="quarter" idx="11"/>
          </p:nvPr>
        </p:nvSpPr>
        <p:spPr/>
        <p:txBody>
          <a:bodyPr/>
          <a:lstStyle/>
          <a:p>
            <a:pPr lvl="0"/>
            <a:r>
              <a:rPr lang="en-US" altLang="ko-KR" sz="2000" dirty="0"/>
              <a:t>Future ideas that we are going to implement.!!</a:t>
            </a:r>
          </a:p>
        </p:txBody>
      </p:sp>
      <p:grpSp>
        <p:nvGrpSpPr>
          <p:cNvPr id="39" name="Group 38"/>
          <p:cNvGrpSpPr/>
          <p:nvPr/>
        </p:nvGrpSpPr>
        <p:grpSpPr>
          <a:xfrm>
            <a:off x="1685507" y="1811984"/>
            <a:ext cx="2286080" cy="3015344"/>
            <a:chOff x="1685507" y="1811984"/>
            <a:chExt cx="2286080" cy="3015344"/>
          </a:xfrm>
        </p:grpSpPr>
        <p:sp>
          <p:nvSpPr>
            <p:cNvPr id="4" name="Rectangle 3"/>
            <p:cNvSpPr/>
            <p:nvPr/>
          </p:nvSpPr>
          <p:spPr>
            <a:xfrm>
              <a:off x="3863587" y="2091024"/>
              <a:ext cx="108000" cy="273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2351587" y="2091024"/>
              <a:ext cx="16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p:nvSpPr>
          <p:spPr>
            <a:xfrm>
              <a:off x="1685507" y="1811984"/>
              <a:ext cx="666080" cy="666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5158891" y="1811984"/>
            <a:ext cx="2287256" cy="3015344"/>
            <a:chOff x="5158891" y="1811984"/>
            <a:chExt cx="2287256" cy="3015344"/>
          </a:xfrm>
        </p:grpSpPr>
        <p:sp>
          <p:nvSpPr>
            <p:cNvPr id="7" name="Rectangle 6"/>
            <p:cNvSpPr/>
            <p:nvPr/>
          </p:nvSpPr>
          <p:spPr>
            <a:xfrm>
              <a:off x="5158891" y="2091024"/>
              <a:ext cx="108000" cy="27363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ectangle 8"/>
            <p:cNvSpPr/>
            <p:nvPr/>
          </p:nvSpPr>
          <p:spPr>
            <a:xfrm>
              <a:off x="5158891" y="2091024"/>
              <a:ext cx="162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6780067" y="1811984"/>
              <a:ext cx="666080" cy="666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1" name="Group 40"/>
          <p:cNvGrpSpPr/>
          <p:nvPr/>
        </p:nvGrpSpPr>
        <p:grpSpPr>
          <a:xfrm>
            <a:off x="4822853" y="3226405"/>
            <a:ext cx="2276381" cy="1600922"/>
            <a:chOff x="4822853" y="3226405"/>
            <a:chExt cx="2276381" cy="1600922"/>
          </a:xfrm>
          <a:gradFill>
            <a:gsLst>
              <a:gs pos="0">
                <a:srgbClr val="85D8DE">
                  <a:lumMod val="70000"/>
                </a:srgbClr>
              </a:gs>
              <a:gs pos="100000">
                <a:srgbClr val="85D8DE">
                  <a:lumMod val="70000"/>
                </a:srgbClr>
              </a:gs>
            </a:gsLst>
            <a:lin ang="5400000" scaled="0"/>
          </a:gradFill>
        </p:grpSpPr>
        <p:sp>
          <p:nvSpPr>
            <p:cNvPr id="6" name="Rectangle 5"/>
            <p:cNvSpPr/>
            <p:nvPr/>
          </p:nvSpPr>
          <p:spPr>
            <a:xfrm>
              <a:off x="4822853" y="3505444"/>
              <a:ext cx="108000" cy="132188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Rectangle 10"/>
            <p:cNvSpPr/>
            <p:nvPr/>
          </p:nvSpPr>
          <p:spPr>
            <a:xfrm>
              <a:off x="4822853" y="3505445"/>
              <a:ext cx="1620000" cy="10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6433154" y="3226405"/>
              <a:ext cx="666080" cy="666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0" name="Group 39"/>
          <p:cNvGrpSpPr/>
          <p:nvPr/>
        </p:nvGrpSpPr>
        <p:grpSpPr>
          <a:xfrm>
            <a:off x="2178948" y="3244253"/>
            <a:ext cx="2128676" cy="1583074"/>
            <a:chOff x="2178948" y="3244253"/>
            <a:chExt cx="2128676" cy="1583074"/>
          </a:xfrm>
          <a:gradFill>
            <a:gsLst>
              <a:gs pos="0">
                <a:srgbClr val="85D8DE">
                  <a:lumMod val="70000"/>
                </a:srgbClr>
              </a:gs>
              <a:gs pos="100000">
                <a:srgbClr val="85D8DE">
                  <a:lumMod val="70000"/>
                </a:srgbClr>
              </a:gs>
            </a:gsLst>
            <a:lin ang="5400000" scaled="0"/>
          </a:gradFill>
        </p:grpSpPr>
        <p:sp>
          <p:nvSpPr>
            <p:cNvPr id="5" name="Rectangle 4"/>
            <p:cNvSpPr/>
            <p:nvPr/>
          </p:nvSpPr>
          <p:spPr>
            <a:xfrm>
              <a:off x="4199624" y="3505444"/>
              <a:ext cx="108000" cy="13218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2687624" y="3505445"/>
              <a:ext cx="1620000" cy="10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2178948" y="3244253"/>
              <a:ext cx="666080" cy="66608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p:cNvSpPr txBox="1"/>
          <p:nvPr/>
        </p:nvSpPr>
        <p:spPr>
          <a:xfrm>
            <a:off x="741670" y="3899631"/>
            <a:ext cx="2566009" cy="738664"/>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User will be easily connected to seller with SMS notification</a:t>
            </a:r>
            <a:endParaRPr lang="ko-KR" altLang="en-US" sz="1400" b="1" dirty="0">
              <a:solidFill>
                <a:schemeClr val="tx1">
                  <a:lumMod val="75000"/>
                  <a:lumOff val="25000"/>
                </a:schemeClr>
              </a:solidFill>
              <a:cs typeface="Arial" pitchFamily="34" charset="0"/>
            </a:endParaRPr>
          </a:p>
        </p:txBody>
      </p:sp>
      <p:sp>
        <p:nvSpPr>
          <p:cNvPr id="21" name="TextBox 20"/>
          <p:cNvSpPr txBox="1"/>
          <p:nvPr/>
        </p:nvSpPr>
        <p:spPr>
          <a:xfrm>
            <a:off x="6433154" y="3908900"/>
            <a:ext cx="2566009" cy="523220"/>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All the product details will be displayed.</a:t>
            </a:r>
            <a:endParaRPr lang="ko-KR" altLang="en-US" sz="1400" b="1" dirty="0">
              <a:solidFill>
                <a:schemeClr val="tx1">
                  <a:lumMod val="75000"/>
                  <a:lumOff val="25000"/>
                </a:schemeClr>
              </a:solidFill>
              <a:cs typeface="Arial" pitchFamily="34" charset="0"/>
            </a:endParaRPr>
          </a:p>
        </p:txBody>
      </p:sp>
      <p:sp>
        <p:nvSpPr>
          <p:cNvPr id="24" name="TextBox 23"/>
          <p:cNvSpPr txBox="1"/>
          <p:nvPr/>
        </p:nvSpPr>
        <p:spPr>
          <a:xfrm>
            <a:off x="6442853" y="2004691"/>
            <a:ext cx="2566009" cy="1384995"/>
          </a:xfrm>
          <a:prstGeom prst="rect">
            <a:avLst/>
          </a:prstGeom>
          <a:noFill/>
        </p:spPr>
        <p:txBody>
          <a:bodyPr wrap="square" rtlCol="0" anchor="ctr">
            <a:spAutoFit/>
          </a:bodyPr>
          <a:lstStyle/>
          <a:p>
            <a:endParaRPr lang="en-US" altLang="ko-KR" sz="1400" b="1" dirty="0">
              <a:solidFill>
                <a:schemeClr val="tx1">
                  <a:lumMod val="75000"/>
                  <a:lumOff val="25000"/>
                </a:schemeClr>
              </a:solidFill>
              <a:cs typeface="Arial" pitchFamily="34" charset="0"/>
            </a:endParaRPr>
          </a:p>
          <a:p>
            <a:endParaRPr lang="en-US" altLang="ko-KR" sz="1400" b="1" dirty="0">
              <a:solidFill>
                <a:schemeClr val="tx1">
                  <a:lumMod val="75000"/>
                  <a:lumOff val="25000"/>
                </a:schemeClr>
              </a:solidFill>
              <a:cs typeface="Arial" pitchFamily="34" charset="0"/>
            </a:endParaRPr>
          </a:p>
          <a:p>
            <a:r>
              <a:rPr lang="en-US" altLang="ko-KR" sz="1400" b="1" dirty="0">
                <a:solidFill>
                  <a:schemeClr val="tx1">
                    <a:lumMod val="75000"/>
                    <a:lumOff val="25000"/>
                  </a:schemeClr>
                </a:solidFill>
                <a:cs typeface="Arial" pitchFamily="34" charset="0"/>
              </a:rPr>
              <a:t>The details regarding all the products he/she bought will be  displayed in history page.</a:t>
            </a:r>
            <a:endParaRPr lang="ko-KR" altLang="en-US" sz="1400" b="1" dirty="0">
              <a:solidFill>
                <a:schemeClr val="tx1">
                  <a:lumMod val="75000"/>
                  <a:lumOff val="25000"/>
                </a:schemeClr>
              </a:solidFill>
              <a:cs typeface="Arial" pitchFamily="34" charset="0"/>
            </a:endParaRPr>
          </a:p>
        </p:txBody>
      </p:sp>
      <p:sp>
        <p:nvSpPr>
          <p:cNvPr id="27" name="TextBox 26"/>
          <p:cNvSpPr txBox="1"/>
          <p:nvPr/>
        </p:nvSpPr>
        <p:spPr>
          <a:xfrm>
            <a:off x="4882048" y="1452044"/>
            <a:ext cx="3833356" cy="523220"/>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The details which seller mention will be displayed to user.</a:t>
            </a:r>
            <a:endParaRPr lang="ko-KR" altLang="en-US" sz="1400" b="1" dirty="0">
              <a:solidFill>
                <a:schemeClr val="tx1">
                  <a:lumMod val="75000"/>
                  <a:lumOff val="25000"/>
                </a:schemeClr>
              </a:solidFill>
              <a:cs typeface="Arial" pitchFamily="34" charset="0"/>
            </a:endParaRPr>
          </a:p>
        </p:txBody>
      </p:sp>
      <p:sp>
        <p:nvSpPr>
          <p:cNvPr id="28" name="Rectangle 27"/>
          <p:cNvSpPr/>
          <p:nvPr/>
        </p:nvSpPr>
        <p:spPr>
          <a:xfrm>
            <a:off x="0" y="4827327"/>
            <a:ext cx="9144000" cy="3161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9"/>
          <p:cNvSpPr/>
          <p:nvPr/>
        </p:nvSpPr>
        <p:spPr>
          <a:xfrm>
            <a:off x="2384560" y="3453241"/>
            <a:ext cx="266311" cy="24929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3"/>
          <p:cNvSpPr/>
          <p:nvPr/>
        </p:nvSpPr>
        <p:spPr>
          <a:xfrm>
            <a:off x="6955127" y="2052096"/>
            <a:ext cx="315959" cy="18585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899247" y="2016048"/>
            <a:ext cx="238600" cy="23790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2" name="Oval 7"/>
          <p:cNvSpPr/>
          <p:nvPr/>
        </p:nvSpPr>
        <p:spPr>
          <a:xfrm>
            <a:off x="6638582" y="3417960"/>
            <a:ext cx="282969" cy="2829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43" name="Group 42"/>
          <p:cNvGrpSpPr/>
          <p:nvPr/>
        </p:nvGrpSpPr>
        <p:grpSpPr>
          <a:xfrm>
            <a:off x="4233358" y="1310278"/>
            <a:ext cx="666080" cy="3517050"/>
            <a:chOff x="4233358" y="1310278"/>
            <a:chExt cx="666080" cy="3517050"/>
          </a:xfrm>
          <a:gradFill>
            <a:gsLst>
              <a:gs pos="0">
                <a:srgbClr val="85D8DE">
                  <a:lumMod val="70000"/>
                </a:srgbClr>
              </a:gs>
              <a:gs pos="100000">
                <a:srgbClr val="85D8DE">
                  <a:lumMod val="70000"/>
                </a:srgbClr>
              </a:gs>
            </a:gsLst>
            <a:lin ang="5400000" scaled="0"/>
          </a:gradFill>
        </p:grpSpPr>
        <p:sp>
          <p:nvSpPr>
            <p:cNvPr id="33" name="Rectangle 32"/>
            <p:cNvSpPr/>
            <p:nvPr/>
          </p:nvSpPr>
          <p:spPr>
            <a:xfrm>
              <a:off x="4512398" y="1586968"/>
              <a:ext cx="108000" cy="32403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33"/>
            <p:cNvSpPr/>
            <p:nvPr/>
          </p:nvSpPr>
          <p:spPr>
            <a:xfrm>
              <a:off x="4233358" y="1310278"/>
              <a:ext cx="666080" cy="6660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Rectangle 9"/>
          <p:cNvSpPr/>
          <p:nvPr/>
        </p:nvSpPr>
        <p:spPr>
          <a:xfrm>
            <a:off x="4416116" y="1478674"/>
            <a:ext cx="329824" cy="32928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TextBox 37"/>
          <p:cNvSpPr txBox="1"/>
          <p:nvPr/>
        </p:nvSpPr>
        <p:spPr>
          <a:xfrm>
            <a:off x="741670" y="2413328"/>
            <a:ext cx="2097265" cy="1384995"/>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We’ll try our level best to maintain the relationship between the  buyer, seller and admin.</a:t>
            </a:r>
            <a:endParaRPr lang="ko-KR" altLang="en-US" sz="1400" b="1" dirty="0">
              <a:solidFill>
                <a:schemeClr val="tx1">
                  <a:lumMod val="75000"/>
                  <a:lumOff val="25000"/>
                </a:schemeClr>
              </a:solidFill>
              <a:cs typeface="Arial" pitchFamily="34" charset="0"/>
            </a:endParaRPr>
          </a:p>
          <a:p>
            <a:endParaRPr lang="ko-KR" altLang="en-US" sz="1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450125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14296"/>
            <a:ext cx="8712968" cy="576064"/>
          </a:xfrm>
        </p:spPr>
        <p:txBody>
          <a:bodyPr/>
          <a:lstStyle/>
          <a:p>
            <a:pPr algn="ctr"/>
            <a:r>
              <a:rPr lang="en-IN" altLang="ko-KR" sz="3200" b="1" dirty="0"/>
              <a:t>User Panel Dashboard</a:t>
            </a:r>
            <a:endParaRPr lang="ko-KR" altLang="en-US" sz="3200" b="1" dirty="0"/>
          </a:p>
        </p:txBody>
      </p:sp>
      <p:pic>
        <p:nvPicPr>
          <p:cNvPr id="54275" name="Picture 3" descr="C:\Users\admin\Desktop\L.PNG"/>
          <p:cNvPicPr>
            <a:picLocks noChangeAspect="1" noChangeArrowheads="1"/>
          </p:cNvPicPr>
          <p:nvPr/>
        </p:nvPicPr>
        <p:blipFill>
          <a:blip r:embed="rId2"/>
          <a:srcRect/>
          <a:stretch>
            <a:fillRect/>
          </a:stretch>
        </p:blipFill>
        <p:spPr bwMode="auto">
          <a:xfrm>
            <a:off x="685800" y="742949"/>
            <a:ext cx="7924800" cy="4038601"/>
          </a:xfrm>
          <a:prstGeom prst="rect">
            <a:avLst/>
          </a:prstGeom>
          <a:noFill/>
        </p:spPr>
      </p:pic>
    </p:spTree>
    <p:extLst>
      <p:ext uri="{BB962C8B-B14F-4D97-AF65-F5344CB8AC3E}">
        <p14:creationId xmlns:p14="http://schemas.microsoft.com/office/powerpoint/2010/main" val="3020519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195486"/>
            <a:ext cx="8712968" cy="576064"/>
          </a:xfrm>
        </p:spPr>
        <p:txBody>
          <a:bodyPr/>
          <a:lstStyle/>
          <a:p>
            <a:pPr algn="ctr"/>
            <a:r>
              <a:rPr lang="en-IN" altLang="ko-KR" sz="3200" b="1" dirty="0" smtClean="0"/>
              <a:t>Product show Page</a:t>
            </a:r>
            <a:endParaRPr lang="ko-KR" altLang="en-US" sz="3200" b="1" dirty="0"/>
          </a:p>
        </p:txBody>
      </p:sp>
      <p:sp>
        <p:nvSpPr>
          <p:cNvPr id="7" name="Rectangle 6"/>
          <p:cNvSpPr/>
          <p:nvPr/>
        </p:nvSpPr>
        <p:spPr>
          <a:xfrm>
            <a:off x="357158" y="857238"/>
            <a:ext cx="8215370" cy="369332"/>
          </a:xfrm>
          <a:prstGeom prst="rect">
            <a:avLst/>
          </a:prstGeom>
        </p:spPr>
        <p:txBody>
          <a:bodyPr wrap="square">
            <a:spAutoFit/>
          </a:bodyPr>
          <a:lstStyle/>
          <a:p>
            <a:r>
              <a:rPr lang="en-IN" dirty="0"/>
              <a:t>:</a:t>
            </a:r>
            <a:endParaRPr lang="en-US" dirty="0"/>
          </a:p>
        </p:txBody>
      </p:sp>
      <p:pic>
        <p:nvPicPr>
          <p:cNvPr id="56322" name="Picture 2" descr="C:\Users\admin\Desktop\P.PNG"/>
          <p:cNvPicPr>
            <a:picLocks noChangeAspect="1" noChangeArrowheads="1"/>
          </p:cNvPicPr>
          <p:nvPr/>
        </p:nvPicPr>
        <p:blipFill>
          <a:blip r:embed="rId2"/>
          <a:srcRect/>
          <a:stretch>
            <a:fillRect/>
          </a:stretch>
        </p:blipFill>
        <p:spPr bwMode="auto">
          <a:xfrm>
            <a:off x="1143000" y="819150"/>
            <a:ext cx="7391400" cy="4081462"/>
          </a:xfrm>
          <a:prstGeom prst="rect">
            <a:avLst/>
          </a:prstGeom>
          <a:noFill/>
        </p:spPr>
      </p:pic>
    </p:spTree>
    <p:extLst>
      <p:ext uri="{BB962C8B-B14F-4D97-AF65-F5344CB8AC3E}">
        <p14:creationId xmlns:p14="http://schemas.microsoft.com/office/powerpoint/2010/main" val="302051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195486"/>
            <a:ext cx="8712968" cy="576064"/>
          </a:xfrm>
        </p:spPr>
        <p:txBody>
          <a:bodyPr/>
          <a:lstStyle/>
          <a:p>
            <a:pPr algn="ctr"/>
            <a:r>
              <a:rPr lang="en-IN" altLang="ko-KR" sz="3200" b="1" dirty="0" smtClean="0"/>
              <a:t>Product Individual Page</a:t>
            </a:r>
            <a:endParaRPr lang="ko-KR" altLang="en-US" sz="3200" b="1" dirty="0"/>
          </a:p>
        </p:txBody>
      </p:sp>
      <p:sp>
        <p:nvSpPr>
          <p:cNvPr id="7" name="Rectangle 6"/>
          <p:cNvSpPr/>
          <p:nvPr/>
        </p:nvSpPr>
        <p:spPr>
          <a:xfrm>
            <a:off x="357158" y="857238"/>
            <a:ext cx="8215370" cy="369332"/>
          </a:xfrm>
          <a:prstGeom prst="rect">
            <a:avLst/>
          </a:prstGeom>
        </p:spPr>
        <p:txBody>
          <a:bodyPr wrap="square">
            <a:spAutoFit/>
          </a:bodyPr>
          <a:lstStyle/>
          <a:p>
            <a:r>
              <a:rPr lang="en-IN" dirty="0"/>
              <a:t>:</a:t>
            </a:r>
            <a:endParaRPr lang="en-US" dirty="0"/>
          </a:p>
        </p:txBody>
      </p:sp>
      <p:pic>
        <p:nvPicPr>
          <p:cNvPr id="57346" name="Picture 2" descr="C:\Users\admin\Desktop\P-S.PNG"/>
          <p:cNvPicPr>
            <a:picLocks noChangeAspect="1" noChangeArrowheads="1"/>
          </p:cNvPicPr>
          <p:nvPr/>
        </p:nvPicPr>
        <p:blipFill>
          <a:blip r:embed="rId2"/>
          <a:srcRect/>
          <a:stretch>
            <a:fillRect/>
          </a:stretch>
        </p:blipFill>
        <p:spPr bwMode="auto">
          <a:xfrm>
            <a:off x="762000" y="895350"/>
            <a:ext cx="7924800" cy="3886200"/>
          </a:xfrm>
          <a:prstGeom prst="rect">
            <a:avLst/>
          </a:prstGeom>
          <a:noFill/>
        </p:spPr>
      </p:pic>
    </p:spTree>
    <p:extLst>
      <p:ext uri="{BB962C8B-B14F-4D97-AF65-F5344CB8AC3E}">
        <p14:creationId xmlns:p14="http://schemas.microsoft.com/office/powerpoint/2010/main" val="3020519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195486"/>
            <a:ext cx="8712968" cy="576064"/>
          </a:xfrm>
        </p:spPr>
        <p:txBody>
          <a:bodyPr/>
          <a:lstStyle/>
          <a:p>
            <a:pPr algn="ctr"/>
            <a:r>
              <a:rPr lang="en-IN" altLang="ko-KR" sz="3200" b="1" dirty="0" smtClean="0"/>
              <a:t>HISTORY PAGE </a:t>
            </a:r>
            <a:endParaRPr lang="ko-KR" altLang="en-US" sz="3200" b="1" dirty="0"/>
          </a:p>
        </p:txBody>
      </p:sp>
      <p:sp>
        <p:nvSpPr>
          <p:cNvPr id="7" name="Rectangle 6"/>
          <p:cNvSpPr/>
          <p:nvPr/>
        </p:nvSpPr>
        <p:spPr>
          <a:xfrm>
            <a:off x="357158" y="857238"/>
            <a:ext cx="8215370" cy="369332"/>
          </a:xfrm>
          <a:prstGeom prst="rect">
            <a:avLst/>
          </a:prstGeom>
        </p:spPr>
        <p:txBody>
          <a:bodyPr wrap="square">
            <a:spAutoFit/>
          </a:bodyPr>
          <a:lstStyle/>
          <a:p>
            <a:r>
              <a:rPr lang="en-IN" dirty="0"/>
              <a:t>:</a:t>
            </a:r>
            <a:endParaRPr lang="en-US" dirty="0"/>
          </a:p>
        </p:txBody>
      </p:sp>
      <p:pic>
        <p:nvPicPr>
          <p:cNvPr id="58372" name="Picture 4" descr="C:\Users\admin\Desktop\HIS.PNG"/>
          <p:cNvPicPr>
            <a:picLocks noChangeAspect="1" noChangeArrowheads="1"/>
          </p:cNvPicPr>
          <p:nvPr/>
        </p:nvPicPr>
        <p:blipFill>
          <a:blip r:embed="rId2"/>
          <a:srcRect/>
          <a:stretch>
            <a:fillRect/>
          </a:stretch>
        </p:blipFill>
        <p:spPr bwMode="auto">
          <a:xfrm>
            <a:off x="990600" y="1047750"/>
            <a:ext cx="7391400" cy="3657600"/>
          </a:xfrm>
          <a:prstGeom prst="rect">
            <a:avLst/>
          </a:prstGeom>
          <a:noFill/>
        </p:spPr>
      </p:pic>
    </p:spTree>
    <p:extLst>
      <p:ext uri="{BB962C8B-B14F-4D97-AF65-F5344CB8AC3E}">
        <p14:creationId xmlns:p14="http://schemas.microsoft.com/office/powerpoint/2010/main" val="3020519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411760" y="209016"/>
            <a:ext cx="6732240" cy="432048"/>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cs typeface="Arial" pitchFamily="34" charset="0"/>
              </a:rPr>
              <a:t>LIST OF CONTENTS</a:t>
            </a:r>
          </a:p>
        </p:txBody>
      </p:sp>
      <p:grpSp>
        <p:nvGrpSpPr>
          <p:cNvPr id="30" name="Group 29"/>
          <p:cNvGrpSpPr/>
          <p:nvPr/>
        </p:nvGrpSpPr>
        <p:grpSpPr>
          <a:xfrm>
            <a:off x="2954028" y="829354"/>
            <a:ext cx="5611091" cy="501808"/>
            <a:chOff x="2984973" y="1131591"/>
            <a:chExt cx="5611091" cy="576000"/>
          </a:xfrm>
        </p:grpSpPr>
        <p:sp>
          <p:nvSpPr>
            <p:cNvPr id="4"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6"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a:solidFill>
                    <a:schemeClr val="accent1"/>
                  </a:solidFill>
                  <a:cs typeface="Arial" pitchFamily="34" charset="0"/>
                </a:rPr>
                <a:t>01</a:t>
              </a:r>
            </a:p>
          </p:txBody>
        </p:sp>
        <p:sp>
          <p:nvSpPr>
            <p:cNvPr id="7" name="TextBox 6"/>
            <p:cNvSpPr txBox="1"/>
            <p:nvPr/>
          </p:nvSpPr>
          <p:spPr bwMode="auto">
            <a:xfrm>
              <a:off x="3667248" y="1217847"/>
              <a:ext cx="4752528" cy="388609"/>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Problem statement </a:t>
              </a:r>
            </a:p>
          </p:txBody>
        </p:sp>
      </p:grpSp>
      <p:grpSp>
        <p:nvGrpSpPr>
          <p:cNvPr id="31" name="Group 30"/>
          <p:cNvGrpSpPr/>
          <p:nvPr/>
        </p:nvGrpSpPr>
        <p:grpSpPr>
          <a:xfrm>
            <a:off x="2972334" y="1435231"/>
            <a:ext cx="5611091" cy="476033"/>
            <a:chOff x="2984973" y="2023433"/>
            <a:chExt cx="5611091" cy="576000"/>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7" name="TextBox 16"/>
            <p:cNvSpPr txBox="1"/>
            <p:nvPr/>
          </p:nvSpPr>
          <p:spPr>
            <a:xfrm>
              <a:off x="2988072" y="2126767"/>
              <a:ext cx="569802" cy="369332"/>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02</a:t>
              </a:r>
            </a:p>
          </p:txBody>
        </p:sp>
        <p:sp>
          <p:nvSpPr>
            <p:cNvPr id="18" name="TextBox 17"/>
            <p:cNvSpPr txBox="1"/>
            <p:nvPr/>
          </p:nvSpPr>
          <p:spPr bwMode="auto">
            <a:xfrm>
              <a:off x="3667248" y="2099168"/>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Proposed Solution</a:t>
              </a:r>
            </a:p>
          </p:txBody>
        </p:sp>
      </p:grpSp>
      <p:grpSp>
        <p:nvGrpSpPr>
          <p:cNvPr id="32" name="Group 31"/>
          <p:cNvGrpSpPr/>
          <p:nvPr/>
        </p:nvGrpSpPr>
        <p:grpSpPr>
          <a:xfrm>
            <a:off x="2972334" y="2059374"/>
            <a:ext cx="5611091" cy="476033"/>
            <a:chOff x="2984973" y="2915275"/>
            <a:chExt cx="5611091" cy="576000"/>
          </a:xfrm>
        </p:grpSpPr>
        <p:sp>
          <p:nvSpPr>
            <p:cNvPr id="20" name="Round Same Side Corner Rectangle 19"/>
            <p:cNvSpPr/>
            <p:nvPr/>
          </p:nvSpPr>
          <p:spPr>
            <a:xfrm rot="5400000">
              <a:off x="5719936" y="543171"/>
              <a:ext cx="432048" cy="532020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accent3"/>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2" name="TextBox 21"/>
            <p:cNvSpPr txBox="1"/>
            <p:nvPr/>
          </p:nvSpPr>
          <p:spPr>
            <a:xfrm>
              <a:off x="2988072" y="3018609"/>
              <a:ext cx="569802" cy="369332"/>
            </a:xfrm>
            <a:prstGeom prst="rect">
              <a:avLst/>
            </a:prstGeom>
            <a:noFill/>
          </p:spPr>
          <p:txBody>
            <a:bodyPr wrap="square" tIns="0" bIns="0" rtlCol="0" anchor="ctr">
              <a:spAutoFit/>
            </a:bodyPr>
            <a:lstStyle/>
            <a:p>
              <a:pPr algn="ctr"/>
              <a:r>
                <a:rPr lang="en-US" altLang="ko-KR" sz="2400" b="1" dirty="0">
                  <a:solidFill>
                    <a:schemeClr val="accent3"/>
                  </a:solidFill>
                  <a:cs typeface="Arial" pitchFamily="34" charset="0"/>
                </a:rPr>
                <a:t>03</a:t>
              </a:r>
            </a:p>
          </p:txBody>
        </p:sp>
        <p:sp>
          <p:nvSpPr>
            <p:cNvPr id="23" name="TextBox 22"/>
            <p:cNvSpPr txBox="1"/>
            <p:nvPr/>
          </p:nvSpPr>
          <p:spPr bwMode="auto">
            <a:xfrm>
              <a:off x="3667248" y="2991010"/>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Modules</a:t>
              </a:r>
            </a:p>
          </p:txBody>
        </p:sp>
      </p:grpSp>
      <p:grpSp>
        <p:nvGrpSpPr>
          <p:cNvPr id="33" name="Group 32"/>
          <p:cNvGrpSpPr/>
          <p:nvPr/>
        </p:nvGrpSpPr>
        <p:grpSpPr>
          <a:xfrm>
            <a:off x="2972334" y="2684500"/>
            <a:ext cx="5611091" cy="476033"/>
            <a:chOff x="2984973" y="3807117"/>
            <a:chExt cx="5611091" cy="576000"/>
          </a:xfrm>
        </p:grpSpPr>
        <p:sp>
          <p:nvSpPr>
            <p:cNvPr id="25" name="Round Same Side Corner Rectangle 24"/>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7" name="TextBox 26"/>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04</a:t>
              </a:r>
            </a:p>
          </p:txBody>
        </p:sp>
        <p:sp>
          <p:nvSpPr>
            <p:cNvPr id="28" name="TextBox 27"/>
            <p:cNvSpPr txBox="1"/>
            <p:nvPr/>
          </p:nvSpPr>
          <p:spPr bwMode="auto">
            <a:xfrm>
              <a:off x="3667248" y="3882852"/>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Flow diagram </a:t>
              </a:r>
            </a:p>
          </p:txBody>
        </p:sp>
      </p:grpSp>
      <p:grpSp>
        <p:nvGrpSpPr>
          <p:cNvPr id="34" name="Group 33">
            <a:extLst>
              <a:ext uri="{FF2B5EF4-FFF2-40B4-BE49-F238E27FC236}">
                <a16:creationId xmlns="" xmlns:a16="http://schemas.microsoft.com/office/drawing/2014/main" id="{5256D1E1-111B-46FA-8FEE-C385F592FB75}"/>
              </a:ext>
            </a:extLst>
          </p:cNvPr>
          <p:cNvGrpSpPr/>
          <p:nvPr/>
        </p:nvGrpSpPr>
        <p:grpSpPr>
          <a:xfrm>
            <a:off x="2954028" y="3291722"/>
            <a:ext cx="5611091" cy="476033"/>
            <a:chOff x="2984973" y="3807117"/>
            <a:chExt cx="5611091" cy="576000"/>
          </a:xfrm>
        </p:grpSpPr>
        <p:sp>
          <p:nvSpPr>
            <p:cNvPr id="35" name="Round Same Side Corner Rectangle 24">
              <a:extLst>
                <a:ext uri="{FF2B5EF4-FFF2-40B4-BE49-F238E27FC236}">
                  <a16:creationId xmlns="" xmlns:a16="http://schemas.microsoft.com/office/drawing/2014/main" id="{E553FC38-68B4-4E8B-809F-F2E3B56B58EF}"/>
                </a:ext>
              </a:extLst>
            </p:cNvPr>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AutoShape 92">
              <a:extLst>
                <a:ext uri="{FF2B5EF4-FFF2-40B4-BE49-F238E27FC236}">
                  <a16:creationId xmlns="" xmlns:a16="http://schemas.microsoft.com/office/drawing/2014/main" id="{6D47B753-8725-433C-BB12-D2648EF89AFE}"/>
                </a:ext>
              </a:extLst>
            </p:cNvPr>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37" name="TextBox 36">
              <a:extLst>
                <a:ext uri="{FF2B5EF4-FFF2-40B4-BE49-F238E27FC236}">
                  <a16:creationId xmlns="" xmlns:a16="http://schemas.microsoft.com/office/drawing/2014/main" id="{8CC993BE-B5CA-4DA1-8307-35C78250A6FA}"/>
                </a:ext>
              </a:extLst>
            </p:cNvPr>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05</a:t>
              </a:r>
            </a:p>
          </p:txBody>
        </p:sp>
        <p:sp>
          <p:nvSpPr>
            <p:cNvPr id="38" name="TextBox 37">
              <a:extLst>
                <a:ext uri="{FF2B5EF4-FFF2-40B4-BE49-F238E27FC236}">
                  <a16:creationId xmlns="" xmlns:a16="http://schemas.microsoft.com/office/drawing/2014/main" id="{ABFBB240-1FB2-4A16-AFF0-B66D382D302A}"/>
                </a:ext>
              </a:extLst>
            </p:cNvPr>
            <p:cNvSpPr txBox="1"/>
            <p:nvPr/>
          </p:nvSpPr>
          <p:spPr bwMode="auto">
            <a:xfrm>
              <a:off x="3667248" y="3882852"/>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Work done till now</a:t>
              </a:r>
            </a:p>
          </p:txBody>
        </p:sp>
      </p:grpSp>
      <p:grpSp>
        <p:nvGrpSpPr>
          <p:cNvPr id="39" name="Group 38">
            <a:extLst>
              <a:ext uri="{FF2B5EF4-FFF2-40B4-BE49-F238E27FC236}">
                <a16:creationId xmlns="" xmlns:a16="http://schemas.microsoft.com/office/drawing/2014/main" id="{6A7B66A1-275C-43BD-A3EA-4F4F92C2292F}"/>
              </a:ext>
            </a:extLst>
          </p:cNvPr>
          <p:cNvGrpSpPr/>
          <p:nvPr/>
        </p:nvGrpSpPr>
        <p:grpSpPr>
          <a:xfrm>
            <a:off x="2972334" y="3915865"/>
            <a:ext cx="5611091" cy="476033"/>
            <a:chOff x="2984973" y="3807117"/>
            <a:chExt cx="5611091" cy="576000"/>
          </a:xfrm>
        </p:grpSpPr>
        <p:sp>
          <p:nvSpPr>
            <p:cNvPr id="40" name="Round Same Side Corner Rectangle 24">
              <a:extLst>
                <a:ext uri="{FF2B5EF4-FFF2-40B4-BE49-F238E27FC236}">
                  <a16:creationId xmlns="" xmlns:a16="http://schemas.microsoft.com/office/drawing/2014/main" id="{AAD1BC4C-7115-43A0-8494-4B579050187D}"/>
                </a:ext>
              </a:extLst>
            </p:cNvPr>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AutoShape 92">
              <a:extLst>
                <a:ext uri="{FF2B5EF4-FFF2-40B4-BE49-F238E27FC236}">
                  <a16:creationId xmlns="" xmlns:a16="http://schemas.microsoft.com/office/drawing/2014/main" id="{691BAD20-C348-4F20-93F6-29A667D1391A}"/>
                </a:ext>
              </a:extLst>
            </p:cNvPr>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42" name="TextBox 41">
              <a:extLst>
                <a:ext uri="{FF2B5EF4-FFF2-40B4-BE49-F238E27FC236}">
                  <a16:creationId xmlns="" xmlns:a16="http://schemas.microsoft.com/office/drawing/2014/main" id="{A4AC244E-4EC4-47A8-80D5-4A161511C045}"/>
                </a:ext>
              </a:extLst>
            </p:cNvPr>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06</a:t>
              </a:r>
            </a:p>
          </p:txBody>
        </p:sp>
        <p:sp>
          <p:nvSpPr>
            <p:cNvPr id="43" name="TextBox 42">
              <a:extLst>
                <a:ext uri="{FF2B5EF4-FFF2-40B4-BE49-F238E27FC236}">
                  <a16:creationId xmlns="" xmlns:a16="http://schemas.microsoft.com/office/drawing/2014/main" id="{7BEDC839-CD01-47E9-A6E6-190FCD715C7E}"/>
                </a:ext>
              </a:extLst>
            </p:cNvPr>
            <p:cNvSpPr txBox="1"/>
            <p:nvPr/>
          </p:nvSpPr>
          <p:spPr bwMode="auto">
            <a:xfrm>
              <a:off x="3667248" y="3882852"/>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Future work </a:t>
              </a:r>
            </a:p>
          </p:txBody>
        </p:sp>
      </p:grpSp>
      <p:grpSp>
        <p:nvGrpSpPr>
          <p:cNvPr id="44" name="Group 43">
            <a:extLst>
              <a:ext uri="{FF2B5EF4-FFF2-40B4-BE49-F238E27FC236}">
                <a16:creationId xmlns="" xmlns:a16="http://schemas.microsoft.com/office/drawing/2014/main" id="{EBD3272A-B61E-4E5D-B606-6C7F9CB6497A}"/>
              </a:ext>
            </a:extLst>
          </p:cNvPr>
          <p:cNvGrpSpPr/>
          <p:nvPr/>
        </p:nvGrpSpPr>
        <p:grpSpPr>
          <a:xfrm>
            <a:off x="2954028" y="4532393"/>
            <a:ext cx="5611091" cy="476033"/>
            <a:chOff x="2984973" y="3807117"/>
            <a:chExt cx="5611091" cy="576000"/>
          </a:xfrm>
        </p:grpSpPr>
        <p:sp>
          <p:nvSpPr>
            <p:cNvPr id="45" name="Round Same Side Corner Rectangle 24">
              <a:extLst>
                <a:ext uri="{FF2B5EF4-FFF2-40B4-BE49-F238E27FC236}">
                  <a16:creationId xmlns="" xmlns:a16="http://schemas.microsoft.com/office/drawing/2014/main" id="{9ED5AEC0-686A-4297-AD90-CDB69F96E947}"/>
                </a:ext>
              </a:extLst>
            </p:cNvPr>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6" name="AutoShape 92">
              <a:extLst>
                <a:ext uri="{FF2B5EF4-FFF2-40B4-BE49-F238E27FC236}">
                  <a16:creationId xmlns="" xmlns:a16="http://schemas.microsoft.com/office/drawing/2014/main" id="{704AD285-7F19-423A-86D8-04812FF8F027}"/>
                </a:ext>
              </a:extLst>
            </p:cNvPr>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47" name="TextBox 46">
              <a:extLst>
                <a:ext uri="{FF2B5EF4-FFF2-40B4-BE49-F238E27FC236}">
                  <a16:creationId xmlns="" xmlns:a16="http://schemas.microsoft.com/office/drawing/2014/main" id="{1B3F5E63-69C9-4141-90EF-0DFC202880AD}"/>
                </a:ext>
              </a:extLst>
            </p:cNvPr>
            <p:cNvSpPr txBox="1"/>
            <p:nvPr/>
          </p:nvSpPr>
          <p:spPr>
            <a:xfrm>
              <a:off x="2988072" y="3871672"/>
              <a:ext cx="569802" cy="44689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07</a:t>
              </a:r>
            </a:p>
          </p:txBody>
        </p:sp>
        <p:sp>
          <p:nvSpPr>
            <p:cNvPr id="48" name="TextBox 47">
              <a:extLst>
                <a:ext uri="{FF2B5EF4-FFF2-40B4-BE49-F238E27FC236}">
                  <a16:creationId xmlns="" xmlns:a16="http://schemas.microsoft.com/office/drawing/2014/main" id="{41A489D8-47C1-495C-9364-E9050C487DBD}"/>
                </a:ext>
              </a:extLst>
            </p:cNvPr>
            <p:cNvSpPr txBox="1"/>
            <p:nvPr/>
          </p:nvSpPr>
          <p:spPr bwMode="auto">
            <a:xfrm>
              <a:off x="3667248" y="3882852"/>
              <a:ext cx="4752528" cy="409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cs typeface="Arial" pitchFamily="34" charset="0"/>
                </a:rPr>
                <a:t>Conclusion</a:t>
              </a:r>
            </a:p>
          </p:txBody>
        </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0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20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20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20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2000"/>
                                        <p:tgtEl>
                                          <p:spTgt spid="39"/>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195486"/>
            <a:ext cx="8712968" cy="576064"/>
          </a:xfrm>
        </p:spPr>
        <p:txBody>
          <a:bodyPr/>
          <a:lstStyle/>
          <a:p>
            <a:pPr algn="ctr"/>
            <a:r>
              <a:rPr lang="en-US" altLang="ko-KR" sz="3200" b="1" dirty="0" smtClean="0"/>
              <a:t>ABOUT </a:t>
            </a:r>
            <a:endParaRPr lang="ko-KR" altLang="en-US" sz="3200" b="1" dirty="0"/>
          </a:p>
        </p:txBody>
      </p:sp>
      <p:sp>
        <p:nvSpPr>
          <p:cNvPr id="7" name="Rectangle 6"/>
          <p:cNvSpPr/>
          <p:nvPr/>
        </p:nvSpPr>
        <p:spPr>
          <a:xfrm>
            <a:off x="357158" y="857238"/>
            <a:ext cx="8215370" cy="369332"/>
          </a:xfrm>
          <a:prstGeom prst="rect">
            <a:avLst/>
          </a:prstGeom>
        </p:spPr>
        <p:txBody>
          <a:bodyPr wrap="square">
            <a:spAutoFit/>
          </a:bodyPr>
          <a:lstStyle/>
          <a:p>
            <a:r>
              <a:rPr lang="en-IN" dirty="0"/>
              <a:t>:</a:t>
            </a:r>
            <a:endParaRPr lang="en-US" dirty="0"/>
          </a:p>
        </p:txBody>
      </p:sp>
      <p:pic>
        <p:nvPicPr>
          <p:cNvPr id="59398" name="Picture 6" descr="C:\Users\admin\Desktop\ABOU.PNG"/>
          <p:cNvPicPr>
            <a:picLocks noChangeAspect="1" noChangeArrowheads="1"/>
          </p:cNvPicPr>
          <p:nvPr/>
        </p:nvPicPr>
        <p:blipFill>
          <a:blip r:embed="rId2"/>
          <a:srcRect/>
          <a:stretch>
            <a:fillRect/>
          </a:stretch>
        </p:blipFill>
        <p:spPr bwMode="auto">
          <a:xfrm>
            <a:off x="838200" y="971550"/>
            <a:ext cx="7772400" cy="3733800"/>
          </a:xfrm>
          <a:prstGeom prst="rect">
            <a:avLst/>
          </a:prstGeom>
          <a:noFill/>
        </p:spPr>
      </p:pic>
    </p:spTree>
    <p:extLst>
      <p:ext uri="{BB962C8B-B14F-4D97-AF65-F5344CB8AC3E}">
        <p14:creationId xmlns:p14="http://schemas.microsoft.com/office/powerpoint/2010/main" val="302051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195486"/>
            <a:ext cx="8712968" cy="576064"/>
          </a:xfrm>
        </p:spPr>
        <p:txBody>
          <a:bodyPr/>
          <a:lstStyle/>
          <a:p>
            <a:pPr algn="ctr"/>
            <a:r>
              <a:rPr lang="en-US" altLang="ko-KR" sz="3200" b="1" dirty="0" smtClean="0"/>
              <a:t>SERVICE PAGE</a:t>
            </a:r>
            <a:endParaRPr lang="ko-KR" altLang="en-US" sz="3200" b="1" dirty="0"/>
          </a:p>
        </p:txBody>
      </p:sp>
      <p:sp>
        <p:nvSpPr>
          <p:cNvPr id="7" name="Rectangle 6"/>
          <p:cNvSpPr/>
          <p:nvPr/>
        </p:nvSpPr>
        <p:spPr>
          <a:xfrm>
            <a:off x="357158" y="857238"/>
            <a:ext cx="8215370" cy="369332"/>
          </a:xfrm>
          <a:prstGeom prst="rect">
            <a:avLst/>
          </a:prstGeom>
        </p:spPr>
        <p:txBody>
          <a:bodyPr wrap="square">
            <a:spAutoFit/>
          </a:bodyPr>
          <a:lstStyle/>
          <a:p>
            <a:r>
              <a:rPr lang="en-IN" dirty="0"/>
              <a:t>:</a:t>
            </a:r>
            <a:endParaRPr lang="en-US" dirty="0"/>
          </a:p>
        </p:txBody>
      </p:sp>
      <p:pic>
        <p:nvPicPr>
          <p:cNvPr id="60418" name="Picture 2" descr="C:\Users\admin\Desktop\SERV.PNG"/>
          <p:cNvPicPr>
            <a:picLocks noChangeAspect="1" noChangeArrowheads="1"/>
          </p:cNvPicPr>
          <p:nvPr/>
        </p:nvPicPr>
        <p:blipFill>
          <a:blip r:embed="rId2"/>
          <a:srcRect/>
          <a:stretch>
            <a:fillRect/>
          </a:stretch>
        </p:blipFill>
        <p:spPr bwMode="auto">
          <a:xfrm>
            <a:off x="685800" y="1047750"/>
            <a:ext cx="8001000" cy="3657600"/>
          </a:xfrm>
          <a:prstGeom prst="rect">
            <a:avLst/>
          </a:prstGeom>
          <a:noFill/>
        </p:spPr>
      </p:pic>
    </p:spTree>
    <p:extLst>
      <p:ext uri="{BB962C8B-B14F-4D97-AF65-F5344CB8AC3E}">
        <p14:creationId xmlns:p14="http://schemas.microsoft.com/office/powerpoint/2010/main" val="3020519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195486"/>
            <a:ext cx="8712968" cy="576064"/>
          </a:xfrm>
        </p:spPr>
        <p:txBody>
          <a:bodyPr/>
          <a:lstStyle/>
          <a:p>
            <a:pPr algn="ctr"/>
            <a:r>
              <a:rPr lang="en-IN" altLang="ko-KR" sz="3200" b="1" dirty="0" smtClean="0"/>
              <a:t>CONTACT FORM</a:t>
            </a:r>
            <a:endParaRPr lang="ko-KR" altLang="en-US" sz="3200" b="1" dirty="0"/>
          </a:p>
        </p:txBody>
      </p:sp>
      <p:sp>
        <p:nvSpPr>
          <p:cNvPr id="7" name="Rectangle 6"/>
          <p:cNvSpPr/>
          <p:nvPr/>
        </p:nvSpPr>
        <p:spPr>
          <a:xfrm>
            <a:off x="357158" y="857238"/>
            <a:ext cx="8215370" cy="369332"/>
          </a:xfrm>
          <a:prstGeom prst="rect">
            <a:avLst/>
          </a:prstGeom>
        </p:spPr>
        <p:txBody>
          <a:bodyPr wrap="square">
            <a:spAutoFit/>
          </a:bodyPr>
          <a:lstStyle/>
          <a:p>
            <a:r>
              <a:rPr lang="en-IN" dirty="0"/>
              <a:t>:</a:t>
            </a:r>
            <a:endParaRPr lang="en-US" dirty="0"/>
          </a:p>
        </p:txBody>
      </p:sp>
      <p:pic>
        <p:nvPicPr>
          <p:cNvPr id="61442" name="Picture 2" descr="C:\Users\admin\Desktop\contact.PNG"/>
          <p:cNvPicPr>
            <a:picLocks noChangeAspect="1" noChangeArrowheads="1"/>
          </p:cNvPicPr>
          <p:nvPr/>
        </p:nvPicPr>
        <p:blipFill>
          <a:blip r:embed="rId2"/>
          <a:srcRect/>
          <a:stretch>
            <a:fillRect/>
          </a:stretch>
        </p:blipFill>
        <p:spPr bwMode="auto">
          <a:xfrm>
            <a:off x="457200" y="1123950"/>
            <a:ext cx="8229600" cy="3543300"/>
          </a:xfrm>
          <a:prstGeom prst="rect">
            <a:avLst/>
          </a:prstGeom>
          <a:noFill/>
        </p:spPr>
      </p:pic>
    </p:spTree>
    <p:extLst>
      <p:ext uri="{BB962C8B-B14F-4D97-AF65-F5344CB8AC3E}">
        <p14:creationId xmlns:p14="http://schemas.microsoft.com/office/powerpoint/2010/main" val="3020519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195486"/>
            <a:ext cx="8712968" cy="576064"/>
          </a:xfrm>
        </p:spPr>
        <p:txBody>
          <a:bodyPr/>
          <a:lstStyle/>
          <a:p>
            <a:pPr algn="ctr"/>
            <a:r>
              <a:rPr lang="en-IN" altLang="ko-KR" sz="3200" b="1" dirty="0"/>
              <a:t>Admin Panel Dashboard</a:t>
            </a:r>
            <a:endParaRPr lang="ko-KR" altLang="en-US" sz="3200" b="1" dirty="0"/>
          </a:p>
        </p:txBody>
      </p:sp>
      <p:sp>
        <p:nvSpPr>
          <p:cNvPr id="7" name="Rectangle 6"/>
          <p:cNvSpPr/>
          <p:nvPr/>
        </p:nvSpPr>
        <p:spPr>
          <a:xfrm>
            <a:off x="357158" y="857238"/>
            <a:ext cx="8215370" cy="369332"/>
          </a:xfrm>
          <a:prstGeom prst="rect">
            <a:avLst/>
          </a:prstGeom>
        </p:spPr>
        <p:txBody>
          <a:bodyPr wrap="square">
            <a:spAutoFit/>
          </a:bodyPr>
          <a:lstStyle/>
          <a:p>
            <a:r>
              <a:rPr lang="en-IN" dirty="0"/>
              <a:t>:</a:t>
            </a:r>
            <a:endParaRPr lang="en-US" dirty="0"/>
          </a:p>
        </p:txBody>
      </p:sp>
      <p:pic>
        <p:nvPicPr>
          <p:cNvPr id="4" name="Picture 3">
            <a:extLst>
              <a:ext uri="{FF2B5EF4-FFF2-40B4-BE49-F238E27FC236}">
                <a16:creationId xmlns="" xmlns:a16="http://schemas.microsoft.com/office/drawing/2014/main" id="{084040A5-2382-4963-AD49-D1D7E2282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58" y="843558"/>
            <a:ext cx="8355810" cy="4090777"/>
          </a:xfrm>
          <a:prstGeom prst="rect">
            <a:avLst/>
          </a:prstGeom>
        </p:spPr>
      </p:pic>
    </p:spTree>
    <p:extLst>
      <p:ext uri="{BB962C8B-B14F-4D97-AF65-F5344CB8AC3E}">
        <p14:creationId xmlns:p14="http://schemas.microsoft.com/office/powerpoint/2010/main" val="3020519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9736"/>
            <a:ext cx="8892480" cy="576064"/>
          </a:xfrm>
        </p:spPr>
        <p:txBody>
          <a:bodyPr/>
          <a:lstStyle/>
          <a:p>
            <a:pPr algn="ctr"/>
            <a:r>
              <a:rPr lang="en-IN" altLang="ko-KR" sz="3200" b="1" dirty="0"/>
              <a:t>Admin can add product and manage product</a:t>
            </a:r>
            <a:endParaRPr lang="ko-KR" altLang="en-US" sz="3200" b="1" dirty="0"/>
          </a:p>
        </p:txBody>
      </p:sp>
      <p:pic>
        <p:nvPicPr>
          <p:cNvPr id="4" name="Picture 3">
            <a:extLst>
              <a:ext uri="{FF2B5EF4-FFF2-40B4-BE49-F238E27FC236}">
                <a16:creationId xmlns="" xmlns:a16="http://schemas.microsoft.com/office/drawing/2014/main" id="{FE2021A8-A93D-4849-907C-B0289C484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915565"/>
            <a:ext cx="4104455" cy="3744417"/>
          </a:xfrm>
          <a:prstGeom prst="rect">
            <a:avLst/>
          </a:prstGeom>
        </p:spPr>
      </p:pic>
      <p:pic>
        <p:nvPicPr>
          <p:cNvPr id="6" name="Picture 5">
            <a:extLst>
              <a:ext uri="{FF2B5EF4-FFF2-40B4-BE49-F238E27FC236}">
                <a16:creationId xmlns="" xmlns:a16="http://schemas.microsoft.com/office/drawing/2014/main" id="{800E9CAA-52C1-492C-A9EB-492366F47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5" y="915565"/>
            <a:ext cx="4392488" cy="3744417"/>
          </a:xfrm>
          <a:prstGeom prst="rect">
            <a:avLst/>
          </a:prstGeom>
        </p:spPr>
      </p:pic>
    </p:spTree>
    <p:extLst>
      <p:ext uri="{BB962C8B-B14F-4D97-AF65-F5344CB8AC3E}">
        <p14:creationId xmlns:p14="http://schemas.microsoft.com/office/powerpoint/2010/main" val="3020519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9736"/>
            <a:ext cx="8892480" cy="576064"/>
          </a:xfrm>
        </p:spPr>
        <p:txBody>
          <a:bodyPr/>
          <a:lstStyle/>
          <a:p>
            <a:pPr algn="ctr"/>
            <a:r>
              <a:rPr lang="en-IN" altLang="ko-KR" sz="3200" b="1" dirty="0"/>
              <a:t>Admin can add seller and manage seller</a:t>
            </a:r>
            <a:endParaRPr lang="ko-KR" altLang="en-US" sz="3200" b="1" dirty="0"/>
          </a:p>
        </p:txBody>
      </p:sp>
      <p:pic>
        <p:nvPicPr>
          <p:cNvPr id="4" name="Picture 3">
            <a:extLst>
              <a:ext uri="{FF2B5EF4-FFF2-40B4-BE49-F238E27FC236}">
                <a16:creationId xmlns="" xmlns:a16="http://schemas.microsoft.com/office/drawing/2014/main" id="{5C348112-72CB-4D3D-B2C9-68DF8AC35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987574"/>
            <a:ext cx="8496944" cy="3660438"/>
          </a:xfrm>
          <a:prstGeom prst="rect">
            <a:avLst/>
          </a:prstGeom>
        </p:spPr>
      </p:pic>
    </p:spTree>
    <p:extLst>
      <p:ext uri="{BB962C8B-B14F-4D97-AF65-F5344CB8AC3E}">
        <p14:creationId xmlns:p14="http://schemas.microsoft.com/office/powerpoint/2010/main" val="3020519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209736"/>
            <a:ext cx="8712968" cy="576064"/>
          </a:xfrm>
        </p:spPr>
        <p:txBody>
          <a:bodyPr/>
          <a:lstStyle/>
          <a:p>
            <a:pPr algn="ctr"/>
            <a:r>
              <a:rPr lang="en-IN" altLang="ko-KR" sz="3200" b="1" dirty="0"/>
              <a:t>Admin can add staff and manage staff</a:t>
            </a:r>
            <a:endParaRPr lang="ko-KR" altLang="en-US" sz="3200" b="1" dirty="0"/>
          </a:p>
        </p:txBody>
      </p:sp>
      <p:pic>
        <p:nvPicPr>
          <p:cNvPr id="6" name="Picture 5">
            <a:extLst>
              <a:ext uri="{FF2B5EF4-FFF2-40B4-BE49-F238E27FC236}">
                <a16:creationId xmlns="" xmlns:a16="http://schemas.microsoft.com/office/drawing/2014/main" id="{301CAFAD-DEF5-41D7-AA96-7A53AC867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74" y="915566"/>
            <a:ext cx="8568952" cy="3888432"/>
          </a:xfrm>
          <a:prstGeom prst="rect">
            <a:avLst/>
          </a:prstGeom>
        </p:spPr>
      </p:pic>
    </p:spTree>
    <p:extLst>
      <p:ext uri="{BB962C8B-B14F-4D97-AF65-F5344CB8AC3E}">
        <p14:creationId xmlns:p14="http://schemas.microsoft.com/office/powerpoint/2010/main" val="3020519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209736"/>
            <a:ext cx="8712968" cy="576064"/>
          </a:xfrm>
        </p:spPr>
        <p:txBody>
          <a:bodyPr/>
          <a:lstStyle/>
          <a:p>
            <a:pPr algn="ctr"/>
            <a:r>
              <a:rPr lang="en-IN" altLang="ko-KR" sz="3200" b="1" dirty="0"/>
              <a:t>Admin can manage state and city</a:t>
            </a:r>
            <a:endParaRPr lang="ko-KR" altLang="en-US" sz="3200" b="1" dirty="0"/>
          </a:p>
        </p:txBody>
      </p:sp>
      <p:pic>
        <p:nvPicPr>
          <p:cNvPr id="4" name="Picture 3">
            <a:extLst>
              <a:ext uri="{FF2B5EF4-FFF2-40B4-BE49-F238E27FC236}">
                <a16:creationId xmlns="" xmlns:a16="http://schemas.microsoft.com/office/drawing/2014/main" id="{07D4EBE5-FBF7-4260-B39C-5402ED6DC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15566"/>
            <a:ext cx="4176465" cy="3872879"/>
          </a:xfrm>
          <a:prstGeom prst="rect">
            <a:avLst/>
          </a:prstGeom>
        </p:spPr>
      </p:pic>
      <p:pic>
        <p:nvPicPr>
          <p:cNvPr id="7" name="Picture 6">
            <a:extLst>
              <a:ext uri="{FF2B5EF4-FFF2-40B4-BE49-F238E27FC236}">
                <a16:creationId xmlns="" xmlns:a16="http://schemas.microsoft.com/office/drawing/2014/main" id="{EE25A07A-C7AD-468E-ACEE-1DE7BD43C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7" y="915565"/>
            <a:ext cx="4176464" cy="3872879"/>
          </a:xfrm>
          <a:prstGeom prst="rect">
            <a:avLst/>
          </a:prstGeom>
        </p:spPr>
      </p:pic>
    </p:spTree>
    <p:extLst>
      <p:ext uri="{BB962C8B-B14F-4D97-AF65-F5344CB8AC3E}">
        <p14:creationId xmlns:p14="http://schemas.microsoft.com/office/powerpoint/2010/main" val="3020519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85734"/>
            <a:ext cx="8712968" cy="576064"/>
          </a:xfrm>
        </p:spPr>
        <p:txBody>
          <a:bodyPr/>
          <a:lstStyle/>
          <a:p>
            <a:pPr algn="ctr"/>
            <a:r>
              <a:rPr lang="en-IN" altLang="ko-KR" sz="2800" b="1" dirty="0"/>
              <a:t>Admin can add complain and manage complain</a:t>
            </a:r>
            <a:endParaRPr lang="ko-KR" altLang="en-US" sz="2800" b="1" dirty="0"/>
          </a:p>
        </p:txBody>
      </p:sp>
      <p:pic>
        <p:nvPicPr>
          <p:cNvPr id="4" name="Picture 3">
            <a:extLst>
              <a:ext uri="{FF2B5EF4-FFF2-40B4-BE49-F238E27FC236}">
                <a16:creationId xmlns="" xmlns:a16="http://schemas.microsoft.com/office/drawing/2014/main" id="{D013DB98-1047-4835-900E-EC789B80D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229888"/>
            <a:ext cx="8603722" cy="3589570"/>
          </a:xfrm>
          <a:prstGeom prst="rect">
            <a:avLst/>
          </a:prstGeom>
        </p:spPr>
      </p:pic>
    </p:spTree>
    <p:extLst>
      <p:ext uri="{BB962C8B-B14F-4D97-AF65-F5344CB8AC3E}">
        <p14:creationId xmlns:p14="http://schemas.microsoft.com/office/powerpoint/2010/main" val="3020519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14296"/>
            <a:ext cx="8712968" cy="576064"/>
          </a:xfrm>
        </p:spPr>
        <p:txBody>
          <a:bodyPr/>
          <a:lstStyle/>
          <a:p>
            <a:pPr algn="ctr"/>
            <a:r>
              <a:rPr lang="en-IN" altLang="ko-KR" sz="3200" b="1" dirty="0" smtClean="0"/>
              <a:t>Seller </a:t>
            </a:r>
            <a:r>
              <a:rPr lang="en-IN" altLang="ko-KR" sz="3200" b="1" dirty="0"/>
              <a:t>Panel Dashboard</a:t>
            </a:r>
            <a:endParaRPr lang="ko-KR" altLang="en-US" sz="3200" b="1" dirty="0"/>
          </a:p>
        </p:txBody>
      </p:sp>
      <p:pic>
        <p:nvPicPr>
          <p:cNvPr id="4" name="Picture 3">
            <a:extLst>
              <a:ext uri="{FF2B5EF4-FFF2-40B4-BE49-F238E27FC236}">
                <a16:creationId xmlns="" xmlns:a16="http://schemas.microsoft.com/office/drawing/2014/main" id="{6057775F-AF36-40EC-A797-0C7DE78B3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90360"/>
            <a:ext cx="8603722" cy="3941630"/>
          </a:xfrm>
          <a:prstGeom prst="rect">
            <a:avLst/>
          </a:prstGeom>
        </p:spPr>
      </p:pic>
    </p:spTree>
    <p:extLst>
      <p:ext uri="{BB962C8B-B14F-4D97-AF65-F5344CB8AC3E}">
        <p14:creationId xmlns:p14="http://schemas.microsoft.com/office/powerpoint/2010/main" val="3020519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411760" y="209016"/>
            <a:ext cx="6732240" cy="432048"/>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smtClean="0">
                <a:solidFill>
                  <a:schemeClr val="tx1">
                    <a:lumMod val="75000"/>
                    <a:lumOff val="25000"/>
                  </a:schemeClr>
                </a:solidFill>
                <a:cs typeface="Arial" pitchFamily="34" charset="0"/>
              </a:rPr>
              <a:t>ABSTRACT</a:t>
            </a:r>
            <a:endParaRPr lang="en-US" sz="3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29446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214296"/>
            <a:ext cx="8712968" cy="576064"/>
          </a:xfrm>
        </p:spPr>
        <p:txBody>
          <a:bodyPr/>
          <a:lstStyle/>
          <a:p>
            <a:pPr algn="ctr"/>
            <a:r>
              <a:rPr lang="en-IN" altLang="ko-KR" sz="3200" b="1" dirty="0"/>
              <a:t>Staff can Manage complains </a:t>
            </a:r>
            <a:endParaRPr lang="ko-KR" altLang="en-US" sz="3200" b="1" dirty="0"/>
          </a:p>
        </p:txBody>
      </p:sp>
      <p:pic>
        <p:nvPicPr>
          <p:cNvPr id="6" name="Picture 5">
            <a:extLst>
              <a:ext uri="{FF2B5EF4-FFF2-40B4-BE49-F238E27FC236}">
                <a16:creationId xmlns="" xmlns:a16="http://schemas.microsoft.com/office/drawing/2014/main" id="{7D49068C-5F35-481F-BD38-1E05603AB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41" y="769629"/>
            <a:ext cx="4173446" cy="4013639"/>
          </a:xfrm>
          <a:prstGeom prst="rect">
            <a:avLst/>
          </a:prstGeom>
        </p:spPr>
      </p:pic>
      <p:pic>
        <p:nvPicPr>
          <p:cNvPr id="8" name="Picture 7">
            <a:extLst>
              <a:ext uri="{FF2B5EF4-FFF2-40B4-BE49-F238E27FC236}">
                <a16:creationId xmlns="" xmlns:a16="http://schemas.microsoft.com/office/drawing/2014/main" id="{AC7D7FCC-151F-4EA9-8B55-21A8E16CD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0914" y="790359"/>
            <a:ext cx="4156336" cy="3992909"/>
          </a:xfrm>
          <a:prstGeom prst="rect">
            <a:avLst/>
          </a:prstGeom>
        </p:spPr>
      </p:pic>
    </p:spTree>
    <p:extLst>
      <p:ext uri="{BB962C8B-B14F-4D97-AF65-F5344CB8AC3E}">
        <p14:creationId xmlns:p14="http://schemas.microsoft.com/office/powerpoint/2010/main" val="3020519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bright="100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4282" y="357172"/>
            <a:ext cx="8712968" cy="576064"/>
          </a:xfrm>
        </p:spPr>
        <p:txBody>
          <a:bodyPr/>
          <a:lstStyle/>
          <a:p>
            <a:pPr algn="ctr"/>
            <a:r>
              <a:rPr lang="en-US" altLang="ko-KR" sz="3200" b="1" dirty="0" smtClean="0"/>
              <a:t>Edit Profile</a:t>
            </a:r>
            <a:endParaRPr lang="ko-KR" altLang="en-US" sz="3200" b="1" dirty="0"/>
          </a:p>
        </p:txBody>
      </p:sp>
      <p:pic>
        <p:nvPicPr>
          <p:cNvPr id="3073" name="Picture 1" descr="C:\Users\admin\Desktop\EDIT.PNG"/>
          <p:cNvPicPr>
            <a:picLocks noChangeAspect="1" noChangeArrowheads="1"/>
          </p:cNvPicPr>
          <p:nvPr/>
        </p:nvPicPr>
        <p:blipFill>
          <a:blip r:embed="rId3"/>
          <a:srcRect/>
          <a:stretch>
            <a:fillRect/>
          </a:stretch>
        </p:blipFill>
        <p:spPr bwMode="auto">
          <a:xfrm>
            <a:off x="838200" y="1123950"/>
            <a:ext cx="7772400" cy="3671888"/>
          </a:xfrm>
          <a:prstGeom prst="rect">
            <a:avLst/>
          </a:prstGeom>
          <a:noFill/>
        </p:spPr>
      </p:pic>
    </p:spTree>
    <p:extLst>
      <p:ext uri="{BB962C8B-B14F-4D97-AF65-F5344CB8AC3E}">
        <p14:creationId xmlns:p14="http://schemas.microsoft.com/office/powerpoint/2010/main" val="3020519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4400" dirty="0"/>
              <a:t>Thank you</a:t>
            </a:r>
            <a:endParaRPr lang="ko-KR" altLang="en-US" sz="4400" dirty="0"/>
          </a:p>
        </p:txBody>
      </p:sp>
      <p:sp>
        <p:nvSpPr>
          <p:cNvPr id="3" name="Text Placeholder 2"/>
          <p:cNvSpPr>
            <a:spLocks noGrp="1"/>
          </p:cNvSpPr>
          <p:nvPr>
            <p:ph type="body" sz="quarter" idx="11"/>
          </p:nvPr>
        </p:nvSpPr>
        <p:spPr/>
        <p:txBody>
          <a:bodyPr/>
          <a:lstStyle/>
          <a:p>
            <a:pPr lvl="0"/>
            <a:r>
              <a:rPr lang="en-US" altLang="ko-KR" sz="2200" dirty="0"/>
              <a:t>For having us</a:t>
            </a:r>
          </a:p>
        </p:txBody>
      </p:sp>
    </p:spTree>
    <p:extLst>
      <p:ext uri="{BB962C8B-B14F-4D97-AF65-F5344CB8AC3E}">
        <p14:creationId xmlns:p14="http://schemas.microsoft.com/office/powerpoint/2010/main" val="40130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11960" y="2253238"/>
            <a:ext cx="4932040" cy="473576"/>
          </a:xfrm>
        </p:spPr>
        <p:txBody>
          <a:bodyPr/>
          <a:lstStyle/>
          <a:p>
            <a:r>
              <a:rPr lang="en-IN" altLang="ko-KR" sz="4000" dirty="0"/>
              <a:t>STUDENT STACK?</a:t>
            </a:r>
            <a:endParaRPr lang="ko-KR" altLang="en-US" dirty="0"/>
          </a:p>
        </p:txBody>
      </p:sp>
      <p:sp>
        <p:nvSpPr>
          <p:cNvPr id="3" name="Text Placeholder 2"/>
          <p:cNvSpPr>
            <a:spLocks noGrp="1"/>
          </p:cNvSpPr>
          <p:nvPr>
            <p:ph type="body" sz="quarter" idx="11"/>
          </p:nvPr>
        </p:nvSpPr>
        <p:spPr>
          <a:xfrm>
            <a:off x="4211960" y="2726814"/>
            <a:ext cx="4932040" cy="288032"/>
          </a:xfrm>
        </p:spPr>
        <p:txBody>
          <a:bodyPr/>
          <a:lstStyle/>
          <a:p>
            <a:pPr lvl="0"/>
            <a:r>
              <a:rPr lang="en-IN" altLang="ko-KR" sz="1800" dirty="0"/>
              <a:t> </a:t>
            </a:r>
            <a:endParaRPr lang="en-US" altLang="ko-KR" sz="1800" dirty="0"/>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1500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1214427"/>
            <a:ext cx="3744416" cy="565235"/>
          </a:xfrm>
        </p:spPr>
        <p:txBody>
          <a:bodyPr/>
          <a:lstStyle/>
          <a:p>
            <a:r>
              <a:rPr lang="en-US" altLang="ko-KR" dirty="0"/>
              <a:t>Welcome!!</a:t>
            </a:r>
            <a:endParaRPr lang="ko-KR" altLang="en-US" dirty="0"/>
          </a:p>
        </p:txBody>
      </p:sp>
      <p:sp>
        <p:nvSpPr>
          <p:cNvPr id="3" name="Text Placeholder 2"/>
          <p:cNvSpPr>
            <a:spLocks noGrp="1"/>
          </p:cNvSpPr>
          <p:nvPr>
            <p:ph type="body" sz="quarter" idx="11"/>
          </p:nvPr>
        </p:nvSpPr>
        <p:spPr>
          <a:xfrm>
            <a:off x="2699644" y="1785932"/>
            <a:ext cx="3744416" cy="571504"/>
          </a:xfrm>
        </p:spPr>
        <p:txBody>
          <a:bodyPr/>
          <a:lstStyle/>
          <a:p>
            <a:pPr lvl="0"/>
            <a:r>
              <a:rPr lang="en-IN" altLang="ko-KR" sz="2800" b="1" dirty="0">
                <a:solidFill>
                  <a:srgbClr val="FFFF00"/>
                </a:solidFill>
              </a:rPr>
              <a:t> </a:t>
            </a:r>
            <a:endParaRPr lang="en-US" altLang="ko-KR" sz="2800" b="1" dirty="0">
              <a:solidFill>
                <a:srgbClr val="FFFF00"/>
              </a:solidFill>
            </a:endParaRPr>
          </a:p>
        </p:txBody>
      </p:sp>
      <p:sp>
        <p:nvSpPr>
          <p:cNvPr id="5" name="TextBox 4"/>
          <p:cNvSpPr txBox="1"/>
          <p:nvPr/>
        </p:nvSpPr>
        <p:spPr>
          <a:xfrm>
            <a:off x="3071802" y="1948573"/>
            <a:ext cx="3071834" cy="1815882"/>
          </a:xfrm>
          <a:prstGeom prst="rect">
            <a:avLst/>
          </a:prstGeom>
          <a:noFill/>
        </p:spPr>
        <p:txBody>
          <a:bodyPr wrap="square" rtlCol="0" anchor="ctr">
            <a:spAutoFit/>
          </a:bodyPr>
          <a:lstStyle/>
          <a:p>
            <a:pPr algn="ctr"/>
            <a:r>
              <a:rPr lang="en-IN" altLang="ko-KR" sz="1600" dirty="0">
                <a:solidFill>
                  <a:schemeClr val="tx1">
                    <a:lumMod val="75000"/>
                    <a:lumOff val="25000"/>
                  </a:schemeClr>
                </a:solidFill>
                <a:cs typeface="Arial" pitchFamily="34" charset="0"/>
              </a:rPr>
              <a:t>Student Stack is a portal to increase communication gap between Student, Alumni and Faculty. </a:t>
            </a:r>
          </a:p>
          <a:p>
            <a:pPr algn="ctr"/>
            <a:r>
              <a:rPr lang="en-IN" altLang="ko-KR" sz="1600" dirty="0">
                <a:solidFill>
                  <a:schemeClr val="tx1">
                    <a:lumMod val="75000"/>
                    <a:lumOff val="25000"/>
                  </a:schemeClr>
                </a:solidFill>
                <a:cs typeface="Arial" pitchFamily="34" charset="0"/>
              </a:rPr>
              <a:t>SS will provide platform to buy and sell a Book and stationary and also can donate it.</a:t>
            </a:r>
            <a:endParaRPr lang="en-US" altLang="ko-KR"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1500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699644" y="1785932"/>
            <a:ext cx="3744416" cy="571504"/>
          </a:xfrm>
        </p:spPr>
        <p:txBody>
          <a:bodyPr/>
          <a:lstStyle/>
          <a:p>
            <a:pPr lvl="0"/>
            <a:r>
              <a:rPr lang="en-IN" altLang="ko-KR" sz="2800" b="1" dirty="0">
                <a:solidFill>
                  <a:srgbClr val="FFFF00"/>
                </a:solidFill>
              </a:rPr>
              <a:t> </a:t>
            </a:r>
            <a:endParaRPr lang="en-US" altLang="ko-KR" sz="2800" b="1" dirty="0">
              <a:solidFill>
                <a:srgbClr val="FFFF00"/>
              </a:solidFill>
            </a:endParaRPr>
          </a:p>
        </p:txBody>
      </p:sp>
      <p:sp>
        <p:nvSpPr>
          <p:cNvPr id="7" name="Rectangle 6"/>
          <p:cNvSpPr/>
          <p:nvPr/>
        </p:nvSpPr>
        <p:spPr>
          <a:xfrm>
            <a:off x="3581400" y="209550"/>
            <a:ext cx="1905522" cy="461665"/>
          </a:xfrm>
          <a:prstGeom prst="rect">
            <a:avLst/>
          </a:prstGeom>
        </p:spPr>
        <p:txBody>
          <a:bodyPr wrap="square">
            <a:spAutoFit/>
          </a:bodyPr>
          <a:lstStyle/>
          <a:p>
            <a:r>
              <a:rPr lang="en-US" altLang="ko-KR" sz="2400" dirty="0" smtClean="0"/>
              <a:t>ABSTRACT </a:t>
            </a:r>
            <a:endParaRPr lang="ko-KR" altLang="en-US" sz="2400" dirty="0"/>
          </a:p>
        </p:txBody>
      </p:sp>
      <p:sp>
        <p:nvSpPr>
          <p:cNvPr id="1025" name="Rectangle 1"/>
          <p:cNvSpPr>
            <a:spLocks noChangeArrowheads="1"/>
          </p:cNvSpPr>
          <p:nvPr/>
        </p:nvSpPr>
        <p:spPr bwMode="auto">
          <a:xfrm>
            <a:off x="1600200" y="1123950"/>
            <a:ext cx="6324600" cy="338554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 this digital competing era, everyone needs a unique portal for buying and selling things with direct communication to seller. As of now there is not any platform where junior student, senior student and faculties can communicate and sell or buy used or unused books and stationary, In our portal provides feature of discussing about products to seller itself where seller is faculties or student . We facilitate the users with  Request option as well as give them option for searching products using different criteria. Moreover, users can purchase products or take it on rent from this portal and compare it with other relevant products and also they will be able to feedback ,complain or rate products after purchasing that.</a:t>
            </a:r>
            <a:endParaRPr kumimoji="0" lang="en-US" sz="90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Buyer can request to user for every request Seller will Notify through SMS as same time when Seller approved request buyer will Notify through SMS even if he/she is offline.</a:t>
            </a:r>
            <a:endParaRPr kumimoji="0" lang="en-US" sz="200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PROBLEM STATEMENT </a:t>
            </a:r>
            <a:endParaRPr lang="ko-KR" altLang="en-US" dirty="0"/>
          </a:p>
        </p:txBody>
      </p:sp>
      <p:sp>
        <p:nvSpPr>
          <p:cNvPr id="3" name="Text Placeholder 2"/>
          <p:cNvSpPr>
            <a:spLocks noGrp="1"/>
          </p:cNvSpPr>
          <p:nvPr>
            <p:ph type="body" sz="quarter" idx="11"/>
          </p:nvPr>
        </p:nvSpPr>
        <p:spPr>
          <a:xfrm>
            <a:off x="0" y="699542"/>
            <a:ext cx="9144000" cy="288032"/>
          </a:xfrm>
        </p:spPr>
        <p:txBody>
          <a:bodyPr/>
          <a:lstStyle/>
          <a:p>
            <a:pPr lvl="0"/>
            <a:r>
              <a:rPr lang="en-US" altLang="ko-KR" sz="2000" dirty="0"/>
              <a:t>Problems that are faced by the company as well as customer.</a:t>
            </a:r>
          </a:p>
        </p:txBody>
      </p:sp>
      <p:sp>
        <p:nvSpPr>
          <p:cNvPr id="4" name="Oval 3"/>
          <p:cNvSpPr/>
          <p:nvPr/>
        </p:nvSpPr>
        <p:spPr>
          <a:xfrm>
            <a:off x="570367" y="3673936"/>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570367" y="1247018"/>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570367" y="2460190"/>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14755" y="1365787"/>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614755" y="2571750"/>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0" name="TextBox 9"/>
          <p:cNvSpPr txBox="1"/>
          <p:nvPr/>
        </p:nvSpPr>
        <p:spPr>
          <a:xfrm>
            <a:off x="614755" y="3790254"/>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grpSp>
        <p:nvGrpSpPr>
          <p:cNvPr id="12" name="Group 11"/>
          <p:cNvGrpSpPr/>
          <p:nvPr/>
        </p:nvGrpSpPr>
        <p:grpSpPr>
          <a:xfrm>
            <a:off x="1358625" y="819736"/>
            <a:ext cx="7173815" cy="1319259"/>
            <a:chOff x="1448989" y="1349061"/>
            <a:chExt cx="3030085" cy="1319259"/>
          </a:xfrm>
        </p:grpSpPr>
        <p:sp>
          <p:nvSpPr>
            <p:cNvPr id="13" name="TextBox 12"/>
            <p:cNvSpPr txBox="1"/>
            <p:nvPr/>
          </p:nvSpPr>
          <p:spPr>
            <a:xfrm>
              <a:off x="1454045" y="2021989"/>
              <a:ext cx="3023679" cy="646331"/>
            </a:xfrm>
            <a:prstGeom prst="rect">
              <a:avLst/>
            </a:prstGeom>
            <a:noFill/>
          </p:spPr>
          <p:txBody>
            <a:bodyPr wrap="square" rtlCol="0" anchor="ctr">
              <a:spAutoFit/>
            </a:bodyPr>
            <a:lstStyle/>
            <a:p>
              <a:r>
                <a:rPr lang="en-US" altLang="ko-KR" dirty="0">
                  <a:solidFill>
                    <a:schemeClr val="tx1">
                      <a:lumMod val="75000"/>
                      <a:lumOff val="25000"/>
                    </a:schemeClr>
                  </a:solidFill>
                  <a:cs typeface="Arial" pitchFamily="34" charset="0"/>
                </a:rPr>
                <a:t>There is no website which  provides communication between  student ,alumni and faculty  to sell/buy book and stationary .</a:t>
              </a:r>
            </a:p>
          </p:txBody>
        </p:sp>
        <p:sp>
          <p:nvSpPr>
            <p:cNvPr id="14" name="TextBox 13"/>
            <p:cNvSpPr txBox="1"/>
            <p:nvPr/>
          </p:nvSpPr>
          <p:spPr>
            <a:xfrm>
              <a:off x="1448989" y="1349061"/>
              <a:ext cx="3030085" cy="769441"/>
            </a:xfrm>
            <a:prstGeom prst="rect">
              <a:avLst/>
            </a:prstGeom>
            <a:noFill/>
          </p:spPr>
          <p:txBody>
            <a:bodyPr wrap="square" rtlCol="0" anchor="ctr">
              <a:spAutoFit/>
            </a:bodyPr>
            <a:lstStyle/>
            <a:p>
              <a:endParaRPr lang="en-US" altLang="ko-KR" sz="2200" b="1" dirty="0">
                <a:solidFill>
                  <a:schemeClr val="accent1"/>
                </a:solidFill>
                <a:cs typeface="Arial" pitchFamily="34" charset="0"/>
              </a:endParaRPr>
            </a:p>
            <a:p>
              <a:r>
                <a:rPr lang="en-IN" altLang="ko-KR" sz="2200" b="1" dirty="0">
                  <a:solidFill>
                    <a:schemeClr val="accent1"/>
                  </a:solidFill>
                  <a:cs typeface="Arial" pitchFamily="34" charset="0"/>
                </a:rPr>
                <a:t>No Communication</a:t>
              </a:r>
              <a:endParaRPr lang="ko-KR" altLang="en-US" sz="2200" b="1" dirty="0">
                <a:solidFill>
                  <a:schemeClr val="accent1"/>
                </a:solidFill>
                <a:cs typeface="Arial" pitchFamily="34" charset="0"/>
              </a:endParaRPr>
            </a:p>
          </p:txBody>
        </p:sp>
      </p:grpSp>
      <p:grpSp>
        <p:nvGrpSpPr>
          <p:cNvPr id="15" name="Group 14"/>
          <p:cNvGrpSpPr/>
          <p:nvPr/>
        </p:nvGrpSpPr>
        <p:grpSpPr>
          <a:xfrm>
            <a:off x="1308169" y="2356807"/>
            <a:ext cx="7192929" cy="976204"/>
            <a:chOff x="1434479" y="1518337"/>
            <a:chExt cx="3044595" cy="976204"/>
          </a:xfrm>
        </p:grpSpPr>
        <p:sp>
          <p:nvSpPr>
            <p:cNvPr id="16" name="TextBox 15"/>
            <p:cNvSpPr txBox="1"/>
            <p:nvPr/>
          </p:nvSpPr>
          <p:spPr>
            <a:xfrm>
              <a:off x="1434479" y="1848210"/>
              <a:ext cx="3023679" cy="646331"/>
            </a:xfrm>
            <a:prstGeom prst="rect">
              <a:avLst/>
            </a:prstGeom>
            <a:noFill/>
          </p:spPr>
          <p:txBody>
            <a:bodyPr wrap="square" rtlCol="0" anchor="ctr">
              <a:spAutoFit/>
            </a:bodyPr>
            <a:lstStyle/>
            <a:p>
              <a:r>
                <a:rPr lang="en-US" altLang="ko-KR" dirty="0">
                  <a:solidFill>
                    <a:schemeClr val="tx1">
                      <a:lumMod val="75000"/>
                      <a:lumOff val="25000"/>
                    </a:schemeClr>
                  </a:solidFill>
                  <a:cs typeface="Arial" pitchFamily="34" charset="0"/>
                </a:rPr>
                <a:t>There are no any website or portal which has a platform of both books and stationary. </a:t>
              </a:r>
              <a:endParaRPr lang="ko-KR" altLang="en-US" dirty="0">
                <a:solidFill>
                  <a:schemeClr val="tx1">
                    <a:lumMod val="75000"/>
                    <a:lumOff val="25000"/>
                  </a:schemeClr>
                </a:solidFill>
                <a:cs typeface="Arial" pitchFamily="34" charset="0"/>
              </a:endParaRPr>
            </a:p>
          </p:txBody>
        </p:sp>
        <p:sp>
          <p:nvSpPr>
            <p:cNvPr id="17" name="TextBox 16"/>
            <p:cNvSpPr txBox="1"/>
            <p:nvPr/>
          </p:nvSpPr>
          <p:spPr>
            <a:xfrm>
              <a:off x="1448989" y="1518337"/>
              <a:ext cx="3030085" cy="430887"/>
            </a:xfrm>
            <a:prstGeom prst="rect">
              <a:avLst/>
            </a:prstGeom>
            <a:noFill/>
          </p:spPr>
          <p:txBody>
            <a:bodyPr wrap="square" rtlCol="0" anchor="ctr">
              <a:spAutoFit/>
            </a:bodyPr>
            <a:lstStyle/>
            <a:p>
              <a:r>
                <a:rPr lang="en-US" altLang="ko-KR" sz="2200" b="1" dirty="0">
                  <a:solidFill>
                    <a:schemeClr val="accent4"/>
                  </a:solidFill>
                  <a:cs typeface="Arial" pitchFamily="34" charset="0"/>
                </a:rPr>
                <a:t>Independent platform </a:t>
              </a:r>
              <a:endParaRPr lang="ko-KR" altLang="en-US" sz="2200" b="1" dirty="0">
                <a:solidFill>
                  <a:schemeClr val="accent4"/>
                </a:solidFill>
                <a:cs typeface="Arial" pitchFamily="34" charset="0"/>
              </a:endParaRPr>
            </a:p>
          </p:txBody>
        </p:sp>
      </p:grpSp>
      <p:grpSp>
        <p:nvGrpSpPr>
          <p:cNvPr id="18" name="Group 17"/>
          <p:cNvGrpSpPr/>
          <p:nvPr/>
        </p:nvGrpSpPr>
        <p:grpSpPr>
          <a:xfrm>
            <a:off x="1313505" y="3550824"/>
            <a:ext cx="7143515" cy="1277272"/>
            <a:chOff x="1448989" y="1518337"/>
            <a:chExt cx="3030085" cy="1277272"/>
          </a:xfrm>
        </p:grpSpPr>
        <p:sp>
          <p:nvSpPr>
            <p:cNvPr id="19" name="TextBox 18"/>
            <p:cNvSpPr txBox="1"/>
            <p:nvPr/>
          </p:nvSpPr>
          <p:spPr>
            <a:xfrm>
              <a:off x="1452496" y="1595280"/>
              <a:ext cx="3023679" cy="1200329"/>
            </a:xfrm>
            <a:prstGeom prst="rect">
              <a:avLst/>
            </a:prstGeom>
            <a:noFill/>
          </p:spPr>
          <p:txBody>
            <a:bodyPr wrap="square" rtlCol="0" anchor="ctr">
              <a:spAutoFit/>
            </a:bodyPr>
            <a:lstStyle/>
            <a:p>
              <a:endParaRPr lang="en-US" altLang="ko-KR" dirty="0">
                <a:solidFill>
                  <a:schemeClr val="tx1">
                    <a:lumMod val="75000"/>
                    <a:lumOff val="25000"/>
                  </a:schemeClr>
                </a:solidFill>
                <a:cs typeface="Arial" pitchFamily="34" charset="0"/>
              </a:endParaRPr>
            </a:p>
            <a:p>
              <a:r>
                <a:rPr lang="en-US" altLang="ko-KR" dirty="0">
                  <a:solidFill>
                    <a:schemeClr val="tx1">
                      <a:lumMod val="75000"/>
                      <a:lumOff val="25000"/>
                    </a:schemeClr>
                  </a:solidFill>
                  <a:cs typeface="Arial" pitchFamily="34" charset="0"/>
                </a:rPr>
                <a:t>The existing system has focused on many things but still not much importance is given to the request that how will seller will notified when buyer request when he/she will offline. </a:t>
              </a:r>
              <a:endParaRPr lang="ko-KR" altLang="en-US" dirty="0">
                <a:solidFill>
                  <a:schemeClr val="tx1">
                    <a:lumMod val="75000"/>
                    <a:lumOff val="25000"/>
                  </a:schemeClr>
                </a:solidFill>
                <a:cs typeface="Arial" pitchFamily="34" charset="0"/>
              </a:endParaRPr>
            </a:p>
          </p:txBody>
        </p:sp>
        <p:sp>
          <p:nvSpPr>
            <p:cNvPr id="20" name="TextBox 19"/>
            <p:cNvSpPr txBox="1"/>
            <p:nvPr/>
          </p:nvSpPr>
          <p:spPr>
            <a:xfrm>
              <a:off x="1448989" y="1518337"/>
              <a:ext cx="3030085" cy="430887"/>
            </a:xfrm>
            <a:prstGeom prst="rect">
              <a:avLst/>
            </a:prstGeom>
            <a:noFill/>
          </p:spPr>
          <p:txBody>
            <a:bodyPr wrap="square" rtlCol="0" anchor="ctr">
              <a:spAutoFit/>
            </a:bodyPr>
            <a:lstStyle/>
            <a:p>
              <a:r>
                <a:rPr lang="en-US" altLang="ko-KR" sz="2200" b="1" dirty="0">
                  <a:solidFill>
                    <a:schemeClr val="accent2"/>
                  </a:solidFill>
                  <a:cs typeface="Arial" pitchFamily="34" charset="0"/>
                </a:rPr>
                <a:t>Lacking of communication with seller</a:t>
              </a:r>
              <a:endParaRPr lang="ko-KR" altLang="en-US" sz="2200" b="1" dirty="0">
                <a:solidFill>
                  <a:schemeClr val="accent2"/>
                </a:solidFill>
                <a:cs typeface="Arial" pitchFamily="34" charset="0"/>
              </a:endParaRPr>
            </a:p>
          </p:txBody>
        </p:sp>
      </p:grpSp>
    </p:spTree>
    <p:extLst>
      <p:ext uri="{BB962C8B-B14F-4D97-AF65-F5344CB8AC3E}">
        <p14:creationId xmlns:p14="http://schemas.microsoft.com/office/powerpoint/2010/main" val="323940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PROBLEM STATEMENT </a:t>
            </a:r>
            <a:endParaRPr lang="ko-KR" altLang="en-US" dirty="0"/>
          </a:p>
        </p:txBody>
      </p:sp>
      <p:sp>
        <p:nvSpPr>
          <p:cNvPr id="3" name="Text Placeholder 2"/>
          <p:cNvSpPr>
            <a:spLocks noGrp="1"/>
          </p:cNvSpPr>
          <p:nvPr>
            <p:ph type="body" sz="quarter" idx="11"/>
          </p:nvPr>
        </p:nvSpPr>
        <p:spPr>
          <a:xfrm>
            <a:off x="0" y="699542"/>
            <a:ext cx="9144000" cy="288032"/>
          </a:xfrm>
        </p:spPr>
        <p:txBody>
          <a:bodyPr/>
          <a:lstStyle/>
          <a:p>
            <a:pPr lvl="0"/>
            <a:r>
              <a:rPr lang="en-US" altLang="ko-KR" sz="2000" dirty="0"/>
              <a:t>Problems that are faced by the company as well as customer.</a:t>
            </a:r>
          </a:p>
        </p:txBody>
      </p:sp>
      <p:sp>
        <p:nvSpPr>
          <p:cNvPr id="8" name="TextBox 7"/>
          <p:cNvSpPr txBox="1"/>
          <p:nvPr/>
        </p:nvSpPr>
        <p:spPr>
          <a:xfrm>
            <a:off x="1026358" y="1313185"/>
            <a:ext cx="604639" cy="430887"/>
          </a:xfrm>
          <a:prstGeom prst="rect">
            <a:avLst/>
          </a:prstGeom>
          <a:noFill/>
        </p:spPr>
        <p:txBody>
          <a:bodyPr wrap="square" tIns="0" bIns="0" rtlCol="0" anchor="ctr">
            <a:spAutoFit/>
          </a:bodyPr>
          <a:lstStyle/>
          <a:p>
            <a:endParaRPr lang="en-US" altLang="ko-KR" sz="2800" b="1" dirty="0">
              <a:solidFill>
                <a:schemeClr val="bg1"/>
              </a:solidFill>
              <a:cs typeface="Arial" pitchFamily="34" charset="0"/>
            </a:endParaRPr>
          </a:p>
        </p:txBody>
      </p:sp>
      <p:sp>
        <p:nvSpPr>
          <p:cNvPr id="24" name="Oval 23">
            <a:extLst>
              <a:ext uri="{FF2B5EF4-FFF2-40B4-BE49-F238E27FC236}">
                <a16:creationId xmlns="" xmlns:a16="http://schemas.microsoft.com/office/drawing/2014/main" id="{E3E87139-1D3C-4DE2-BE15-299C37DF7F63}"/>
              </a:ext>
            </a:extLst>
          </p:cNvPr>
          <p:cNvSpPr/>
          <p:nvPr/>
        </p:nvSpPr>
        <p:spPr>
          <a:xfrm>
            <a:off x="655440" y="3750544"/>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25" name="Oval 24">
            <a:extLst>
              <a:ext uri="{FF2B5EF4-FFF2-40B4-BE49-F238E27FC236}">
                <a16:creationId xmlns="" xmlns:a16="http://schemas.microsoft.com/office/drawing/2014/main" id="{FB8A5793-63B0-411C-857B-06BDCF28A5AD}"/>
              </a:ext>
            </a:extLst>
          </p:cNvPr>
          <p:cNvSpPr/>
          <p:nvPr/>
        </p:nvSpPr>
        <p:spPr>
          <a:xfrm>
            <a:off x="618172" y="1236856"/>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26" name="Oval 25">
            <a:extLst>
              <a:ext uri="{FF2B5EF4-FFF2-40B4-BE49-F238E27FC236}">
                <a16:creationId xmlns="" xmlns:a16="http://schemas.microsoft.com/office/drawing/2014/main" id="{498A60C3-713E-44E1-97A8-8D67F027A7C9}"/>
              </a:ext>
            </a:extLst>
          </p:cNvPr>
          <p:cNvSpPr/>
          <p:nvPr/>
        </p:nvSpPr>
        <p:spPr>
          <a:xfrm>
            <a:off x="630749" y="2511285"/>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27" name="TextBox 26">
            <a:extLst>
              <a:ext uri="{FF2B5EF4-FFF2-40B4-BE49-F238E27FC236}">
                <a16:creationId xmlns="" xmlns:a16="http://schemas.microsoft.com/office/drawing/2014/main" id="{CF1452B8-173D-44DB-92F5-9243A3091B25}"/>
              </a:ext>
            </a:extLst>
          </p:cNvPr>
          <p:cNvSpPr txBox="1"/>
          <p:nvPr/>
        </p:nvSpPr>
        <p:spPr>
          <a:xfrm>
            <a:off x="662559" y="1368119"/>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sp>
        <p:nvSpPr>
          <p:cNvPr id="28" name="TextBox 27">
            <a:extLst>
              <a:ext uri="{FF2B5EF4-FFF2-40B4-BE49-F238E27FC236}">
                <a16:creationId xmlns="" xmlns:a16="http://schemas.microsoft.com/office/drawing/2014/main" id="{DE3626AB-FEE4-40D0-8520-5DF1A2BB4E45}"/>
              </a:ext>
            </a:extLst>
          </p:cNvPr>
          <p:cNvSpPr txBox="1"/>
          <p:nvPr/>
        </p:nvSpPr>
        <p:spPr>
          <a:xfrm>
            <a:off x="677215" y="2620759"/>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05</a:t>
            </a:r>
          </a:p>
        </p:txBody>
      </p:sp>
      <p:sp>
        <p:nvSpPr>
          <p:cNvPr id="29" name="TextBox 28">
            <a:extLst>
              <a:ext uri="{FF2B5EF4-FFF2-40B4-BE49-F238E27FC236}">
                <a16:creationId xmlns="" xmlns:a16="http://schemas.microsoft.com/office/drawing/2014/main" id="{1B770332-E125-4B5E-9B27-52C0EA7946FD}"/>
              </a:ext>
            </a:extLst>
          </p:cNvPr>
          <p:cNvSpPr txBox="1"/>
          <p:nvPr/>
        </p:nvSpPr>
        <p:spPr>
          <a:xfrm>
            <a:off x="699827" y="3880902"/>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06</a:t>
            </a:r>
          </a:p>
        </p:txBody>
      </p:sp>
      <p:grpSp>
        <p:nvGrpSpPr>
          <p:cNvPr id="30" name="Group 29">
            <a:extLst>
              <a:ext uri="{FF2B5EF4-FFF2-40B4-BE49-F238E27FC236}">
                <a16:creationId xmlns="" xmlns:a16="http://schemas.microsoft.com/office/drawing/2014/main" id="{A77D4DF7-AD30-48EC-B1E9-3D0B86659268}"/>
              </a:ext>
            </a:extLst>
          </p:cNvPr>
          <p:cNvGrpSpPr/>
          <p:nvPr/>
        </p:nvGrpSpPr>
        <p:grpSpPr>
          <a:xfrm>
            <a:off x="1434491" y="2431917"/>
            <a:ext cx="7150276" cy="1000274"/>
            <a:chOff x="1447617" y="1556350"/>
            <a:chExt cx="3030085" cy="1000274"/>
          </a:xfrm>
        </p:grpSpPr>
        <p:sp>
          <p:nvSpPr>
            <p:cNvPr id="31" name="TextBox 30">
              <a:extLst>
                <a:ext uri="{FF2B5EF4-FFF2-40B4-BE49-F238E27FC236}">
                  <a16:creationId xmlns="" xmlns:a16="http://schemas.microsoft.com/office/drawing/2014/main" id="{2ED3BAC1-000E-46DF-BD1F-1957D00D8EFB}"/>
                </a:ext>
              </a:extLst>
            </p:cNvPr>
            <p:cNvSpPr txBox="1"/>
            <p:nvPr/>
          </p:nvSpPr>
          <p:spPr>
            <a:xfrm>
              <a:off x="1454023" y="1910293"/>
              <a:ext cx="3023679" cy="646331"/>
            </a:xfrm>
            <a:prstGeom prst="rect">
              <a:avLst/>
            </a:prstGeom>
            <a:noFill/>
          </p:spPr>
          <p:txBody>
            <a:bodyPr wrap="square" rtlCol="0" anchor="b">
              <a:spAutoFit/>
            </a:bodyPr>
            <a:lstStyle/>
            <a:p>
              <a:r>
                <a:rPr lang="en-IN" altLang="ko-KR" dirty="0">
                  <a:solidFill>
                    <a:schemeClr val="tx1">
                      <a:lumMod val="75000"/>
                      <a:lumOff val="25000"/>
                    </a:schemeClr>
                  </a:solidFill>
                  <a:cs typeface="Arial" pitchFamily="34" charset="0"/>
                </a:rPr>
                <a:t>When buyer is offline he/she can not know about the approval of his/her request</a:t>
              </a:r>
              <a:endParaRPr lang="ko-KR" altLang="en-US" dirty="0">
                <a:solidFill>
                  <a:schemeClr val="tx1">
                    <a:lumMod val="75000"/>
                    <a:lumOff val="25000"/>
                  </a:schemeClr>
                </a:solidFill>
                <a:cs typeface="Arial" pitchFamily="34" charset="0"/>
              </a:endParaRPr>
            </a:p>
          </p:txBody>
        </p:sp>
        <p:sp>
          <p:nvSpPr>
            <p:cNvPr id="32" name="TextBox 31">
              <a:extLst>
                <a:ext uri="{FF2B5EF4-FFF2-40B4-BE49-F238E27FC236}">
                  <a16:creationId xmlns="" xmlns:a16="http://schemas.microsoft.com/office/drawing/2014/main" id="{A67E060F-5467-4ED8-9F75-55E0BC992B43}"/>
                </a:ext>
              </a:extLst>
            </p:cNvPr>
            <p:cNvSpPr txBox="1"/>
            <p:nvPr/>
          </p:nvSpPr>
          <p:spPr>
            <a:xfrm>
              <a:off x="1447617" y="1556350"/>
              <a:ext cx="3030085" cy="430887"/>
            </a:xfrm>
            <a:prstGeom prst="rect">
              <a:avLst/>
            </a:prstGeom>
            <a:noFill/>
          </p:spPr>
          <p:txBody>
            <a:bodyPr wrap="square" rtlCol="0" anchor="b">
              <a:spAutoFit/>
            </a:bodyPr>
            <a:lstStyle/>
            <a:p>
              <a:r>
                <a:rPr lang="en-IN" altLang="ko-KR" sz="2200" b="1" dirty="0">
                  <a:solidFill>
                    <a:schemeClr val="accent4"/>
                  </a:solidFill>
                  <a:cs typeface="Arial" pitchFamily="34" charset="0"/>
                </a:rPr>
                <a:t>No notification during offline</a:t>
              </a:r>
              <a:endParaRPr lang="ko-KR" altLang="en-US" sz="2200" b="1" dirty="0">
                <a:solidFill>
                  <a:schemeClr val="accent4"/>
                </a:solidFill>
                <a:cs typeface="Arial" pitchFamily="34" charset="0"/>
              </a:endParaRPr>
            </a:p>
          </p:txBody>
        </p:sp>
      </p:grpSp>
      <p:grpSp>
        <p:nvGrpSpPr>
          <p:cNvPr id="33" name="Group 32">
            <a:extLst>
              <a:ext uri="{FF2B5EF4-FFF2-40B4-BE49-F238E27FC236}">
                <a16:creationId xmlns="" xmlns:a16="http://schemas.microsoft.com/office/drawing/2014/main" id="{E472BABD-9D42-4FC4-9C50-CB943835873C}"/>
              </a:ext>
            </a:extLst>
          </p:cNvPr>
          <p:cNvGrpSpPr/>
          <p:nvPr/>
        </p:nvGrpSpPr>
        <p:grpSpPr>
          <a:xfrm>
            <a:off x="1436556" y="3671176"/>
            <a:ext cx="7130890" cy="722840"/>
            <a:chOff x="1444393" y="1595280"/>
            <a:chExt cx="3034681" cy="722840"/>
          </a:xfrm>
        </p:grpSpPr>
        <p:sp>
          <p:nvSpPr>
            <p:cNvPr id="34" name="TextBox 33">
              <a:extLst>
                <a:ext uri="{FF2B5EF4-FFF2-40B4-BE49-F238E27FC236}">
                  <a16:creationId xmlns="" xmlns:a16="http://schemas.microsoft.com/office/drawing/2014/main" id="{049E7D48-D7E0-471F-9CE5-FFCF7767FB1E}"/>
                </a:ext>
              </a:extLst>
            </p:cNvPr>
            <p:cNvSpPr txBox="1"/>
            <p:nvPr/>
          </p:nvSpPr>
          <p:spPr>
            <a:xfrm>
              <a:off x="1444393" y="1948788"/>
              <a:ext cx="3023679" cy="369332"/>
            </a:xfrm>
            <a:prstGeom prst="rect">
              <a:avLst/>
            </a:prstGeom>
            <a:noFill/>
          </p:spPr>
          <p:txBody>
            <a:bodyPr wrap="square" rtlCol="0" anchor="b">
              <a:spAutoFit/>
            </a:bodyPr>
            <a:lstStyle/>
            <a:p>
              <a:r>
                <a:rPr lang="en-US" altLang="ko-KR" dirty="0">
                  <a:solidFill>
                    <a:schemeClr val="tx1">
                      <a:lumMod val="75000"/>
                      <a:lumOff val="25000"/>
                    </a:schemeClr>
                  </a:solidFill>
                  <a:cs typeface="Arial" pitchFamily="34" charset="0"/>
                </a:rPr>
                <a:t>No direct search . </a:t>
              </a:r>
              <a:endParaRPr lang="ko-KR" altLang="en-US" dirty="0">
                <a:solidFill>
                  <a:schemeClr val="tx1">
                    <a:lumMod val="75000"/>
                    <a:lumOff val="25000"/>
                  </a:schemeClr>
                </a:solidFill>
                <a:cs typeface="Arial" pitchFamily="34" charset="0"/>
              </a:endParaRPr>
            </a:p>
          </p:txBody>
        </p:sp>
        <p:sp>
          <p:nvSpPr>
            <p:cNvPr id="35" name="TextBox 34">
              <a:extLst>
                <a:ext uri="{FF2B5EF4-FFF2-40B4-BE49-F238E27FC236}">
                  <a16:creationId xmlns="" xmlns:a16="http://schemas.microsoft.com/office/drawing/2014/main" id="{6C21E158-EA52-46C2-B392-F98FDB22EC65}"/>
                </a:ext>
              </a:extLst>
            </p:cNvPr>
            <p:cNvSpPr txBox="1"/>
            <p:nvPr/>
          </p:nvSpPr>
          <p:spPr>
            <a:xfrm>
              <a:off x="1448989" y="1595280"/>
              <a:ext cx="3030085" cy="430887"/>
            </a:xfrm>
            <a:prstGeom prst="rect">
              <a:avLst/>
            </a:prstGeom>
            <a:noFill/>
          </p:spPr>
          <p:txBody>
            <a:bodyPr wrap="square" rtlCol="0" anchor="b">
              <a:spAutoFit/>
            </a:bodyPr>
            <a:lstStyle/>
            <a:p>
              <a:r>
                <a:rPr lang="en-US" altLang="ko-KR" sz="2200" b="1" dirty="0">
                  <a:solidFill>
                    <a:schemeClr val="accent2"/>
                  </a:solidFill>
                  <a:cs typeface="Arial" pitchFamily="34" charset="0"/>
                </a:rPr>
                <a:t>Search manually</a:t>
              </a:r>
              <a:endParaRPr lang="ko-KR" altLang="en-US" sz="2200" b="1" dirty="0">
                <a:solidFill>
                  <a:schemeClr val="accent2"/>
                </a:solidFill>
                <a:cs typeface="Arial" pitchFamily="34" charset="0"/>
              </a:endParaRPr>
            </a:p>
          </p:txBody>
        </p:sp>
      </p:grpSp>
      <p:grpSp>
        <p:nvGrpSpPr>
          <p:cNvPr id="36" name="Group 35">
            <a:extLst>
              <a:ext uri="{FF2B5EF4-FFF2-40B4-BE49-F238E27FC236}">
                <a16:creationId xmlns="" xmlns:a16="http://schemas.microsoft.com/office/drawing/2014/main" id="{CAACDD04-F503-4157-82E4-CA28F0CD98AF}"/>
              </a:ext>
            </a:extLst>
          </p:cNvPr>
          <p:cNvGrpSpPr/>
          <p:nvPr/>
        </p:nvGrpSpPr>
        <p:grpSpPr>
          <a:xfrm>
            <a:off x="1442273" y="1162472"/>
            <a:ext cx="7162175" cy="988263"/>
            <a:chOff x="1448989" y="1595280"/>
            <a:chExt cx="3030085" cy="988263"/>
          </a:xfrm>
        </p:grpSpPr>
        <p:sp>
          <p:nvSpPr>
            <p:cNvPr id="37" name="TextBox 36">
              <a:extLst>
                <a:ext uri="{FF2B5EF4-FFF2-40B4-BE49-F238E27FC236}">
                  <a16:creationId xmlns="" xmlns:a16="http://schemas.microsoft.com/office/drawing/2014/main" id="{1C345CCE-C161-4CBE-A743-C1C086ECAA3E}"/>
                </a:ext>
              </a:extLst>
            </p:cNvPr>
            <p:cNvSpPr txBox="1"/>
            <p:nvPr/>
          </p:nvSpPr>
          <p:spPr>
            <a:xfrm>
              <a:off x="1449580" y="1937212"/>
              <a:ext cx="3023679" cy="646331"/>
            </a:xfrm>
            <a:prstGeom prst="rect">
              <a:avLst/>
            </a:prstGeom>
            <a:noFill/>
          </p:spPr>
          <p:txBody>
            <a:bodyPr wrap="square" rtlCol="0" anchor="b">
              <a:spAutoFit/>
            </a:bodyPr>
            <a:lstStyle/>
            <a:p>
              <a:r>
                <a:rPr lang="en-US" altLang="ko-KR" dirty="0">
                  <a:solidFill>
                    <a:schemeClr val="tx1">
                      <a:lumMod val="75000"/>
                      <a:lumOff val="25000"/>
                    </a:schemeClr>
                  </a:solidFill>
                  <a:cs typeface="Arial" pitchFamily="34" charset="0"/>
                </a:rPr>
                <a:t>User cannot find out the past purchases details or approved request status.</a:t>
              </a:r>
            </a:p>
          </p:txBody>
        </p:sp>
        <p:sp>
          <p:nvSpPr>
            <p:cNvPr id="38" name="TextBox 37">
              <a:extLst>
                <a:ext uri="{FF2B5EF4-FFF2-40B4-BE49-F238E27FC236}">
                  <a16:creationId xmlns="" xmlns:a16="http://schemas.microsoft.com/office/drawing/2014/main" id="{E0E926BC-1027-46EB-8B37-D5A0E2FD77DE}"/>
                </a:ext>
              </a:extLst>
            </p:cNvPr>
            <p:cNvSpPr txBox="1"/>
            <p:nvPr/>
          </p:nvSpPr>
          <p:spPr>
            <a:xfrm>
              <a:off x="1448989" y="1595280"/>
              <a:ext cx="3030085" cy="430887"/>
            </a:xfrm>
            <a:prstGeom prst="rect">
              <a:avLst/>
            </a:prstGeom>
            <a:noFill/>
          </p:spPr>
          <p:txBody>
            <a:bodyPr wrap="square" rtlCol="0" anchor="b">
              <a:spAutoFit/>
            </a:bodyPr>
            <a:lstStyle/>
            <a:p>
              <a:r>
                <a:rPr lang="en-US" altLang="ko-KR" sz="2200" b="1" dirty="0">
                  <a:solidFill>
                    <a:schemeClr val="accent1"/>
                  </a:solidFill>
                  <a:cs typeface="Arial" pitchFamily="34" charset="0"/>
                </a:rPr>
                <a:t>History management</a:t>
              </a:r>
              <a:endParaRPr lang="ko-KR" altLang="en-US" sz="2200" b="1" dirty="0">
                <a:solidFill>
                  <a:schemeClr val="accent1"/>
                </a:solidFill>
                <a:cs typeface="Arial" pitchFamily="34" charset="0"/>
              </a:endParaRPr>
            </a:p>
          </p:txBody>
        </p:sp>
      </p:grpSp>
    </p:spTree>
    <p:extLst>
      <p:ext uri="{BB962C8B-B14F-4D97-AF65-F5344CB8AC3E}">
        <p14:creationId xmlns:p14="http://schemas.microsoft.com/office/powerpoint/2010/main" val="221294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Proposed Solutions</a:t>
            </a:r>
            <a:endParaRPr lang="ko-KR" altLang="en-US" dirty="0"/>
          </a:p>
        </p:txBody>
      </p:sp>
      <p:sp>
        <p:nvSpPr>
          <p:cNvPr id="3" name="Text Placeholder 2"/>
          <p:cNvSpPr>
            <a:spLocks noGrp="1"/>
          </p:cNvSpPr>
          <p:nvPr>
            <p:ph type="body" sz="quarter" idx="11"/>
          </p:nvPr>
        </p:nvSpPr>
        <p:spPr/>
        <p:txBody>
          <a:bodyPr/>
          <a:lstStyle/>
          <a:p>
            <a:pPr lvl="0"/>
            <a:r>
              <a:rPr lang="en-US" altLang="ko-KR" sz="2000" dirty="0"/>
              <a:t>We hereby provide some of the solutions of all the mentioned problems.</a:t>
            </a:r>
          </a:p>
        </p:txBody>
      </p:sp>
      <p:grpSp>
        <p:nvGrpSpPr>
          <p:cNvPr id="17" name="Group 16"/>
          <p:cNvGrpSpPr/>
          <p:nvPr/>
        </p:nvGrpSpPr>
        <p:grpSpPr>
          <a:xfrm>
            <a:off x="291786" y="1217903"/>
            <a:ext cx="8600695" cy="725113"/>
            <a:chOff x="572117" y="2261067"/>
            <a:chExt cx="2436533" cy="459978"/>
          </a:xfrm>
        </p:grpSpPr>
        <p:sp>
          <p:nvSpPr>
            <p:cNvPr id="18" name="TextBox 17"/>
            <p:cNvSpPr txBox="1"/>
            <p:nvPr/>
          </p:nvSpPr>
          <p:spPr>
            <a:xfrm>
              <a:off x="572117" y="2261067"/>
              <a:ext cx="2436533" cy="292858"/>
            </a:xfrm>
            <a:prstGeom prst="rect">
              <a:avLst/>
            </a:prstGeom>
            <a:noFill/>
          </p:spPr>
          <p:txBody>
            <a:bodyPr wrap="square" rtlCol="0" anchor="ctr">
              <a:spAutoFit/>
            </a:bodyPr>
            <a:lstStyle/>
            <a:p>
              <a:r>
                <a:rPr lang="en-IN" altLang="ko-KR" sz="2400" b="1" dirty="0">
                  <a:solidFill>
                    <a:schemeClr val="accent3">
                      <a:lumMod val="75000"/>
                    </a:schemeClr>
                  </a:solidFill>
                  <a:cs typeface="Arial" pitchFamily="34" charset="0"/>
                </a:rPr>
                <a:t>Graphical Representation</a:t>
              </a:r>
              <a:endParaRPr lang="ko-KR" altLang="en-US" sz="2400" b="1" dirty="0">
                <a:solidFill>
                  <a:schemeClr val="accent3">
                    <a:lumMod val="75000"/>
                  </a:schemeClr>
                </a:solidFill>
                <a:cs typeface="Arial" pitchFamily="34" charset="0"/>
              </a:endParaRPr>
            </a:p>
          </p:txBody>
        </p:sp>
        <p:sp>
          <p:nvSpPr>
            <p:cNvPr id="19" name="TextBox 18"/>
            <p:cNvSpPr txBox="1"/>
            <p:nvPr/>
          </p:nvSpPr>
          <p:spPr>
            <a:xfrm>
              <a:off x="572117" y="2467234"/>
              <a:ext cx="2436533" cy="253811"/>
            </a:xfrm>
            <a:prstGeom prst="rect">
              <a:avLst/>
            </a:prstGeom>
            <a:noFill/>
          </p:spPr>
          <p:txBody>
            <a:bodyPr wrap="square" rtlCol="0" anchor="ctr">
              <a:spAutoFit/>
            </a:bodyPr>
            <a:lstStyle/>
            <a:p>
              <a:r>
                <a:rPr lang="en-US" altLang="ko-KR" sz="2000" dirty="0">
                  <a:solidFill>
                    <a:schemeClr val="tx1">
                      <a:lumMod val="75000"/>
                      <a:lumOff val="25000"/>
                    </a:schemeClr>
                  </a:solidFill>
                  <a:cs typeface="Arial" pitchFamily="34" charset="0"/>
                </a:rPr>
                <a:t>Everything We make our system user friendly so it will be easy to operate.  </a:t>
              </a:r>
            </a:p>
          </p:txBody>
        </p:sp>
      </p:grpSp>
      <p:grpSp>
        <p:nvGrpSpPr>
          <p:cNvPr id="26" name="Group 25"/>
          <p:cNvGrpSpPr/>
          <p:nvPr/>
        </p:nvGrpSpPr>
        <p:grpSpPr>
          <a:xfrm>
            <a:off x="291786" y="2604739"/>
            <a:ext cx="8269193" cy="1026927"/>
            <a:chOff x="-264176" y="4990703"/>
            <a:chExt cx="3769043" cy="1026927"/>
          </a:xfrm>
        </p:grpSpPr>
        <p:sp>
          <p:nvSpPr>
            <p:cNvPr id="27" name="TextBox 26"/>
            <p:cNvSpPr txBox="1"/>
            <p:nvPr/>
          </p:nvSpPr>
          <p:spPr>
            <a:xfrm>
              <a:off x="-264176" y="4990703"/>
              <a:ext cx="3769043" cy="461665"/>
            </a:xfrm>
            <a:prstGeom prst="rect">
              <a:avLst/>
            </a:prstGeom>
            <a:noFill/>
          </p:spPr>
          <p:txBody>
            <a:bodyPr wrap="square" rtlCol="0" anchor="ctr">
              <a:spAutoFit/>
            </a:bodyPr>
            <a:lstStyle/>
            <a:p>
              <a:r>
                <a:rPr lang="en-IN" altLang="ko-KR" sz="2400" b="1" dirty="0">
                  <a:solidFill>
                    <a:schemeClr val="accent4">
                      <a:lumMod val="75000"/>
                    </a:schemeClr>
                  </a:solidFill>
                  <a:cs typeface="Arial" pitchFamily="34" charset="0"/>
                </a:rPr>
                <a:t>Merge platform</a:t>
              </a:r>
              <a:endParaRPr lang="ko-KR" altLang="en-US" sz="2400" b="1" dirty="0">
                <a:solidFill>
                  <a:schemeClr val="accent4">
                    <a:lumMod val="75000"/>
                  </a:schemeClr>
                </a:solidFill>
                <a:cs typeface="Arial" pitchFamily="34" charset="0"/>
              </a:endParaRPr>
            </a:p>
          </p:txBody>
        </p:sp>
        <p:sp>
          <p:nvSpPr>
            <p:cNvPr id="28" name="TextBox 27"/>
            <p:cNvSpPr txBox="1"/>
            <p:nvPr/>
          </p:nvSpPr>
          <p:spPr>
            <a:xfrm>
              <a:off x="-264176" y="5001967"/>
              <a:ext cx="3769043" cy="1015663"/>
            </a:xfrm>
            <a:prstGeom prst="rect">
              <a:avLst/>
            </a:prstGeom>
            <a:noFill/>
          </p:spPr>
          <p:txBody>
            <a:bodyPr wrap="square" rtlCol="0" anchor="ctr">
              <a:spAutoFit/>
            </a:bodyPr>
            <a:lstStyle/>
            <a:p>
              <a:endParaRPr lang="en-US" altLang="ko-KR" sz="2000" dirty="0">
                <a:solidFill>
                  <a:schemeClr val="accent3">
                    <a:lumMod val="75000"/>
                  </a:schemeClr>
                </a:solidFill>
                <a:cs typeface="Arial" pitchFamily="34" charset="0"/>
              </a:endParaRPr>
            </a:p>
            <a:p>
              <a:r>
                <a:rPr lang="en-US" altLang="ko-KR" sz="2000" dirty="0">
                  <a:solidFill>
                    <a:schemeClr val="tx1">
                      <a:lumMod val="75000"/>
                      <a:lumOff val="25000"/>
                    </a:schemeClr>
                  </a:solidFill>
                  <a:cs typeface="Arial" pitchFamily="34" charset="0"/>
                </a:rPr>
                <a:t>As of now user can buy/sell old and new books and stationary in same platform. </a:t>
              </a:r>
            </a:p>
          </p:txBody>
        </p:sp>
      </p:grpSp>
      <p:sp>
        <p:nvSpPr>
          <p:cNvPr id="21" name="TextBox 20">
            <a:extLst>
              <a:ext uri="{FF2B5EF4-FFF2-40B4-BE49-F238E27FC236}">
                <a16:creationId xmlns="" xmlns:a16="http://schemas.microsoft.com/office/drawing/2014/main" id="{DE242697-28A7-4F45-A8E3-31E6E71DFD5C}"/>
              </a:ext>
            </a:extLst>
          </p:cNvPr>
          <p:cNvSpPr txBox="1"/>
          <p:nvPr/>
        </p:nvSpPr>
        <p:spPr>
          <a:xfrm>
            <a:off x="291786" y="3819693"/>
            <a:ext cx="8168646" cy="646331"/>
          </a:xfrm>
          <a:prstGeom prst="rect">
            <a:avLst/>
          </a:prstGeom>
          <a:noFill/>
        </p:spPr>
        <p:txBody>
          <a:bodyPr wrap="square" rtlCol="0">
            <a:spAutoFit/>
          </a:bodyPr>
          <a:lstStyle/>
          <a:p>
            <a:endParaRPr lang="en-US" altLang="ko-KR" dirty="0">
              <a:solidFill>
                <a:schemeClr val="accent3">
                  <a:lumMod val="75000"/>
                </a:schemeClr>
              </a:solidFill>
              <a:cs typeface="Arial" pitchFamily="34" charset="0"/>
            </a:endParaRPr>
          </a:p>
          <a:p>
            <a:r>
              <a:rPr lang="en-IN" altLang="ko-KR" dirty="0">
                <a:solidFill>
                  <a:schemeClr val="tx1">
                    <a:lumMod val="75000"/>
                    <a:lumOff val="25000"/>
                  </a:schemeClr>
                </a:solidFill>
                <a:cs typeface="Arial" pitchFamily="34" charset="0"/>
              </a:rPr>
              <a:t>Seller will notified about request Through SMS even if he/she is offline</a:t>
            </a:r>
            <a:endParaRPr lang="en-US" altLang="ko-KR" dirty="0">
              <a:solidFill>
                <a:schemeClr val="tx1">
                  <a:lumMod val="75000"/>
                  <a:lumOff val="25000"/>
                </a:schemeClr>
              </a:solidFill>
              <a:cs typeface="Arial" pitchFamily="34" charset="0"/>
            </a:endParaRPr>
          </a:p>
        </p:txBody>
      </p:sp>
      <p:sp>
        <p:nvSpPr>
          <p:cNvPr id="22" name="Rectangle 21">
            <a:extLst>
              <a:ext uri="{FF2B5EF4-FFF2-40B4-BE49-F238E27FC236}">
                <a16:creationId xmlns="" xmlns:a16="http://schemas.microsoft.com/office/drawing/2014/main" id="{5EA38E21-B1D3-4082-84ED-2FA9B3EB8989}"/>
              </a:ext>
            </a:extLst>
          </p:cNvPr>
          <p:cNvSpPr/>
          <p:nvPr/>
        </p:nvSpPr>
        <p:spPr>
          <a:xfrm>
            <a:off x="291786" y="3694763"/>
            <a:ext cx="4318811" cy="461665"/>
          </a:xfrm>
          <a:prstGeom prst="rect">
            <a:avLst/>
          </a:prstGeom>
        </p:spPr>
        <p:txBody>
          <a:bodyPr wrap="none">
            <a:spAutoFit/>
          </a:bodyPr>
          <a:lstStyle/>
          <a:p>
            <a:r>
              <a:rPr lang="en-IN" altLang="ko-KR" sz="2400" b="1" dirty="0">
                <a:solidFill>
                  <a:schemeClr val="accent4">
                    <a:lumMod val="75000"/>
                  </a:schemeClr>
                </a:solidFill>
                <a:cs typeface="Arial" pitchFamily="34" charset="0"/>
              </a:rPr>
              <a:t>Seller Notified even if offline</a:t>
            </a:r>
            <a:endParaRPr lang="ko-KR" altLang="en-US" sz="2400" b="1" dirty="0">
              <a:solidFill>
                <a:schemeClr val="accent4">
                  <a:lumMod val="75000"/>
                </a:schemeClr>
              </a:solidFill>
              <a:cs typeface="Arial" pitchFamily="34" charset="0"/>
            </a:endParaRPr>
          </a:p>
        </p:txBody>
      </p:sp>
    </p:spTree>
    <p:extLst>
      <p:ext uri="{BB962C8B-B14F-4D97-AF65-F5344CB8AC3E}">
        <p14:creationId xmlns:p14="http://schemas.microsoft.com/office/powerpoint/2010/main" val="4271012599"/>
      </p:ext>
    </p:extLst>
  </p:cSld>
  <p:clrMapOvr>
    <a:masterClrMapping/>
  </p:clrMapOvr>
</p:sld>
</file>

<file path=ppt/theme/theme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3000</TotalTime>
  <Words>823</Words>
  <Application>Microsoft Office PowerPoint</Application>
  <PresentationFormat>On-screen Show (16:9)</PresentationFormat>
  <Paragraphs>136</Paragraphs>
  <Slides>32</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32</vt:i4>
      </vt:variant>
    </vt:vector>
  </HeadingPairs>
  <TitlesOfParts>
    <vt:vector size="40" baseType="lpstr">
      <vt:lpstr>Arial Unicode MS</vt:lpstr>
      <vt:lpstr>맑은 고딕</vt:lpstr>
      <vt:lpstr>Arial</vt:lpstr>
      <vt:lpstr>Calibri</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Akshay sardar</cp:lastModifiedBy>
  <cp:revision>359</cp:revision>
  <dcterms:created xsi:type="dcterms:W3CDTF">2016-12-05T23:26:54Z</dcterms:created>
  <dcterms:modified xsi:type="dcterms:W3CDTF">2020-07-07T18:41:00Z</dcterms:modified>
</cp:coreProperties>
</file>